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606" r:id="rId3"/>
    <p:sldId id="604" r:id="rId4"/>
    <p:sldId id="605" r:id="rId5"/>
    <p:sldId id="572" r:id="rId6"/>
    <p:sldId id="354" r:id="rId7"/>
    <p:sldId id="319" r:id="rId8"/>
    <p:sldId id="343" r:id="rId9"/>
    <p:sldId id="338" r:id="rId10"/>
    <p:sldId id="341" r:id="rId11"/>
    <p:sldId id="344" r:id="rId12"/>
    <p:sldId id="345" r:id="rId13"/>
    <p:sldId id="607" r:id="rId14"/>
    <p:sldId id="337" r:id="rId15"/>
    <p:sldId id="312" r:id="rId16"/>
    <p:sldId id="603" r:id="rId17"/>
    <p:sldId id="569" r:id="rId18"/>
    <p:sldId id="570" r:id="rId19"/>
    <p:sldId id="299" r:id="rId20"/>
    <p:sldId id="300" r:id="rId21"/>
    <p:sldId id="304" r:id="rId22"/>
    <p:sldId id="303" r:id="rId23"/>
    <p:sldId id="301" r:id="rId24"/>
    <p:sldId id="287" r:id="rId25"/>
    <p:sldId id="263" r:id="rId26"/>
    <p:sldId id="286" r:id="rId27"/>
  </p:sldIdLst>
  <p:sldSz cx="12192000" cy="6858000"/>
  <p:notesSz cx="6783388" cy="9926638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04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iazzo, Alessandro (Bip)" initials="CA(" lastIdx="2" clrIdx="0">
    <p:extLst>
      <p:ext uri="{19B8F6BF-5375-455C-9EA6-DF929625EA0E}">
        <p15:presenceInfo xmlns:p15="http://schemas.microsoft.com/office/powerpoint/2012/main" userId="S::alessandro.caiazzo@mail-bip.com::7f77e825-9f9f-4658-9db3-cf3fdeb706bd" providerId="AD"/>
      </p:ext>
    </p:extLst>
  </p:cmAuthor>
  <p:cmAuthor id="2" name="Angela Nadia Sulis" initials="ANS" lastIdx="1" clrIdx="1">
    <p:extLst>
      <p:ext uri="{19B8F6BF-5375-455C-9EA6-DF929625EA0E}">
        <p15:presenceInfo xmlns:p15="http://schemas.microsoft.com/office/powerpoint/2012/main" userId="S::AngelaNadia_Sulis@regione.lombardia.it::8af12cd4-86c2-4507-a431-c043f5b044e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73B8"/>
    <a:srgbClr val="0000FF"/>
    <a:srgbClr val="297A38"/>
    <a:srgbClr val="00723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89" autoAdjust="0"/>
    <p:restoredTop sz="81081" autoAdjust="0"/>
  </p:normalViewPr>
  <p:slideViewPr>
    <p:cSldViewPr snapToGrid="0" snapToObjects="1">
      <p:cViewPr varScale="1">
        <p:scale>
          <a:sx n="89" d="100"/>
          <a:sy n="89" d="100"/>
        </p:scale>
        <p:origin x="1428" y="78"/>
      </p:cViewPr>
      <p:guideLst>
        <p:guide orient="horz" pos="504"/>
        <p:guide pos="3863"/>
      </p:guideLst>
    </p:cSldViewPr>
  </p:slideViewPr>
  <p:outlineViewPr>
    <p:cViewPr>
      <p:scale>
        <a:sx n="33" d="100"/>
        <a:sy n="33" d="100"/>
      </p:scale>
      <p:origin x="0" y="528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26.xml"/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946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42351" y="0"/>
            <a:ext cx="293946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F6573B-891A-034A-90F2-75FB118B58AE}" type="datetimeFigureOut">
              <a:rPr lang="it-IT" smtClean="0"/>
              <a:pPr/>
              <a:t>03/07/2020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3946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42351" y="9428583"/>
            <a:ext cx="293946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7101B0-0C72-4A4A-82FF-C6C658C2AE2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43632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0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1750" y="0"/>
            <a:ext cx="29400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B4AEDE-D1CC-437F-935E-9134D1C31656}" type="datetimeFigureOut">
              <a:rPr lang="it-IT" smtClean="0"/>
              <a:t>03/07/2020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433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7863" y="4776788"/>
            <a:ext cx="5427662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00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1750" y="9429750"/>
            <a:ext cx="29400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61F5CB-7E17-412A-840F-4A93577199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4273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1F5CB-7E17-412A-840F-4A93577199A0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765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Almeno in modi:</a:t>
            </a:r>
          </a:p>
          <a:p>
            <a:r>
              <a:rPr lang="it-IT" dirty="0"/>
              <a:t>1 i pianificatori li usano per definire delle soglie di riferimento, sulla base di statistiche storiche, cioè dei valori associati a determinati scenari di magnitudo dell’evento previsto</a:t>
            </a:r>
          </a:p>
          <a:p>
            <a:r>
              <a:rPr lang="it-IT" dirty="0"/>
              <a:t>2 i previsori li usano per capire quanto sono attendibili i modelli numerici di previsione e farsi un «giudizio esperto» per emettere una previsione «personalizzata»</a:t>
            </a:r>
          </a:p>
          <a:p>
            <a:r>
              <a:rPr lang="it-IT" dirty="0"/>
              <a:t>3 gli operatori dell’allertamento, i «</a:t>
            </a:r>
            <a:r>
              <a:rPr lang="it-IT" dirty="0" err="1"/>
              <a:t>rischiologi</a:t>
            </a:r>
            <a:r>
              <a:rPr lang="it-IT" dirty="0"/>
              <a:t>», li usano per capire quanto il territorio è saturo di acqua, e quindi quanto è probabile che si inneschino dissesti, o che esondino fiumi e laghi. </a:t>
            </a:r>
          </a:p>
          <a:p>
            <a:endParaRPr lang="it-IT" dirty="0"/>
          </a:p>
          <a:p>
            <a:r>
              <a:rPr lang="it-IT" dirty="0"/>
              <a:t>Talvolta è possibile valutare questi scenari in modo «continuo», senza predisporre delle soglie ma predisponendo modelli matematici che relazionano la situazione meteo presente e futura con la probabilità di dissesti ovvero con la previsione «idrometrica», Questo è possibile solo bacini grandi, con tempi di trasferimento pioggia/portata di almeno 8-12 ore, al di sotto ci sono troppi margini di incertezza. Più è grande il bacino meno peso ha la parte predittiva e più ne ha a parte di monitoraggio (affluenti)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1F5CB-7E17-412A-840F-4A93577199A0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7483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Non puoi essere in un piano di protezione civile a tua insaputa!!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1F5CB-7E17-412A-840F-4A93577199A0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1858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 dirty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12256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D14FE-553C-4B12-9E1B-E30B5EBEF48F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6470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it-IT" sz="1200" dirty="0"/>
              <a:t>Nel 2016 la Regione, sulla base delle </a:t>
            </a:r>
            <a:r>
              <a:rPr lang="it-IT" sz="1200" b="1" dirty="0"/>
              <a:t>informazioni ricognitive </a:t>
            </a:r>
            <a:r>
              <a:rPr lang="it-IT" sz="1200" dirty="0"/>
              <a:t>della Direttiva Alluvioni, del PAI e delle opere idrauliche presenti e in progetto sul territorio, ha individuato un </a:t>
            </a:r>
            <a:r>
              <a:rPr lang="it-IT" sz="1200" b="1" dirty="0"/>
              <a:t>primo elenco di punti critici sul reticolo regionale</a:t>
            </a:r>
            <a:r>
              <a:rPr lang="it-IT" sz="1200" dirty="0"/>
              <a:t>, su cui concentrare il presidio in quanto autorità idraulica. </a:t>
            </a:r>
          </a:p>
          <a:p>
            <a:pPr algn="just"/>
            <a:r>
              <a:rPr lang="it-IT" sz="1200" dirty="0"/>
              <a:t>Gli ambiti sono pubblicati online sul </a:t>
            </a:r>
            <a:r>
              <a:rPr lang="it-IT" sz="1200" dirty="0" err="1"/>
              <a:t>geoportale</a:t>
            </a:r>
            <a:r>
              <a:rPr lang="it-IT" sz="1200" dirty="0"/>
              <a:t> cartografico regionale e sono la base per la redazione del «</a:t>
            </a:r>
            <a:r>
              <a:rPr lang="it-IT" sz="1200" b="1" dirty="0"/>
              <a:t>Quaderno di presidio</a:t>
            </a:r>
            <a:r>
              <a:rPr lang="it-IT" sz="1200" dirty="0"/>
              <a:t>»</a:t>
            </a:r>
          </a:p>
          <a:p>
            <a:pPr algn="just"/>
            <a:r>
              <a:rPr lang="it-IT" sz="1200" dirty="0"/>
              <a:t>Sono stati censiti circa 400 ambiti</a:t>
            </a:r>
          </a:p>
          <a:p>
            <a:r>
              <a:rPr lang="it-IT" sz="1400" b="1" dirty="0"/>
              <a:t>A1: SERVIZIO DI PIENA (32 AMBITI)</a:t>
            </a:r>
            <a:r>
              <a:rPr lang="it-IT" sz="1400" dirty="0"/>
              <a:t>:</a:t>
            </a:r>
          </a:p>
          <a:p>
            <a:pPr marL="285750" indent="-285750">
              <a:buFontTx/>
              <a:buChar char="-"/>
            </a:pPr>
            <a:r>
              <a:rPr lang="it-IT" sz="1400" dirty="0"/>
              <a:t>tratti arginati di II e III categoria sui quali </a:t>
            </a:r>
            <a:r>
              <a:rPr lang="it-IT" sz="1400" dirty="0" err="1"/>
              <a:t>AIPo</a:t>
            </a:r>
            <a:r>
              <a:rPr lang="it-IT" sz="1400" dirty="0"/>
              <a:t> svolgeva già il servizio di piena</a:t>
            </a:r>
          </a:p>
          <a:p>
            <a:pPr marL="285750" indent="-285750">
              <a:buFontTx/>
              <a:buChar char="-"/>
            </a:pPr>
            <a:r>
              <a:rPr lang="it-IT" sz="1400" dirty="0"/>
              <a:t>vasche di laminazione esistenti o in realizzazione.</a:t>
            </a:r>
          </a:p>
          <a:p>
            <a:endParaRPr lang="it-IT" sz="1400" dirty="0"/>
          </a:p>
          <a:p>
            <a:r>
              <a:rPr lang="it-IT" sz="1400" b="1" dirty="0"/>
              <a:t>A2: PRESIDIO IDRAULICO (245 AMBITI)</a:t>
            </a:r>
            <a:r>
              <a:rPr lang="it-IT" sz="1400" dirty="0"/>
              <a:t>:</a:t>
            </a:r>
          </a:p>
          <a:p>
            <a:pPr marL="438150" lvl="1" indent="-285750">
              <a:buFontTx/>
              <a:buChar char="-"/>
            </a:pPr>
            <a:r>
              <a:rPr lang="it-IT" sz="1400" b="1" dirty="0"/>
              <a:t>aree a rischio significativo e altre aree a rischio R4 e R3 della direttiva alluvioni </a:t>
            </a:r>
            <a:r>
              <a:rPr lang="it-IT" sz="1400" dirty="0"/>
              <a:t>se interferenti con il reticolo di competenza regionale, con o senza opere idrauliche;</a:t>
            </a:r>
          </a:p>
          <a:p>
            <a:pPr marL="438150" lvl="1" indent="-285750">
              <a:buFontTx/>
              <a:buChar char="-"/>
            </a:pPr>
            <a:r>
              <a:rPr lang="it-IT" sz="1400" dirty="0"/>
              <a:t>tutte le </a:t>
            </a:r>
            <a:r>
              <a:rPr lang="it-IT" sz="1400" b="1" dirty="0"/>
              <a:t>aree a rischio idrogeologico molto elevato </a:t>
            </a:r>
            <a:r>
              <a:rPr lang="it-IT" sz="1400" dirty="0"/>
              <a:t>(RME L. 267/98) </a:t>
            </a:r>
            <a:r>
              <a:rPr lang="it-IT" sz="1400" b="1" dirty="0"/>
              <a:t>idrauliche (esondazioni e conoidi)</a:t>
            </a:r>
            <a:r>
              <a:rPr lang="it-IT" sz="1400" dirty="0"/>
              <a:t> a prescindere dal reticolo di competenza; </a:t>
            </a:r>
          </a:p>
          <a:p>
            <a:pPr marL="438150" lvl="1" indent="-285750">
              <a:buFontTx/>
              <a:buChar char="-"/>
            </a:pPr>
            <a:r>
              <a:rPr lang="it-IT" sz="1400" dirty="0"/>
              <a:t>altre situazioni emerse nelle mappe della direttiva alluvioni segnalate come critiche dagli UTR;</a:t>
            </a:r>
          </a:p>
          <a:p>
            <a:pPr marL="438150" lvl="1" indent="-285750">
              <a:buFontTx/>
              <a:buChar char="-"/>
            </a:pPr>
            <a:endParaRPr lang="it-IT" sz="1400" dirty="0"/>
          </a:p>
          <a:p>
            <a:r>
              <a:rPr lang="it-IT" sz="1400" b="1" dirty="0"/>
              <a:t>A3: PRESIDIO IDROGEOLOGICO: </a:t>
            </a:r>
            <a:r>
              <a:rPr lang="it-IT" sz="1400" dirty="0"/>
              <a:t>aree a </a:t>
            </a:r>
            <a:r>
              <a:rPr lang="it-IT" sz="1400" b="1" dirty="0"/>
              <a:t>rischio idrogeologico molto elevato </a:t>
            </a:r>
            <a:r>
              <a:rPr lang="it-IT" sz="1400" dirty="0"/>
              <a:t>(RME L. 267/98) non idrauliche (</a:t>
            </a:r>
            <a:r>
              <a:rPr lang="it-IT" sz="1400" b="1" dirty="0"/>
              <a:t>frane e valanghe):</a:t>
            </a:r>
            <a:endParaRPr lang="it-IT" sz="1400" dirty="0"/>
          </a:p>
          <a:p>
            <a:r>
              <a:rPr lang="it-IT" sz="1400" b="1" dirty="0"/>
              <a:t>	tipo a (47 ambiti)</a:t>
            </a:r>
            <a:r>
              <a:rPr lang="it-IT" sz="1400" dirty="0"/>
              <a:t>: </a:t>
            </a:r>
            <a:r>
              <a:rPr lang="it-IT" sz="1400" b="1" dirty="0"/>
              <a:t>CON possibili interferenze </a:t>
            </a:r>
            <a:r>
              <a:rPr lang="it-IT" sz="1400" dirty="0"/>
              <a:t>con il reticolo regionale,</a:t>
            </a:r>
          </a:p>
          <a:p>
            <a:r>
              <a:rPr lang="it-IT" sz="1400" b="1" dirty="0"/>
              <a:t>	tipo b (83 ambiti)</a:t>
            </a:r>
            <a:r>
              <a:rPr lang="it-IT" sz="1400" dirty="0"/>
              <a:t>: </a:t>
            </a:r>
            <a:r>
              <a:rPr lang="it-IT" sz="1400" b="1" dirty="0"/>
              <a:t>SENZA possibili interferenze </a:t>
            </a:r>
            <a:r>
              <a:rPr lang="it-IT" sz="1400" dirty="0"/>
              <a:t>con il reticolo regionale.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F6C2C5-CDC8-4A88-9D6D-10EE2B8CF407}" type="slidenum">
              <a:rPr lang="it-IT" smtClean="0"/>
              <a:pPr>
                <a:defRPr/>
              </a:pPr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3137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Referente canalizza informazioni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F6C2C5-CDC8-4A88-9D6D-10EE2B8CF407}" type="slidenum">
              <a:rPr lang="it-IT" smtClean="0"/>
              <a:pPr>
                <a:defRPr/>
              </a:pPr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6459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433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nome dell’app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allertaLOM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deriva da uno studio delle linee guida di comunicazione social di emergenza a livello internazionale e nazionale – OCHA 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Ufficio delle Nazioni Unite per gli affari umanitari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«Hashtag standards for emergencies»; #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socialprociv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emergenza24.org.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creazione di un hashtag in emergenza segue una grammatica precisa, che prevede l’uso combinato di una parola che indica la gravità della situazione,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allerta,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della localizzazione,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LOM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allertaLOM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 stato scelto in quanto può richiamare una tipologia di hashtag già ampiamente diffusa tra gli addetti ai lavori e usata dagli account social di protezione civile di alcune regioni (es. Regione Friuli Venezia Giulia, Regione Emilia Romagna, Regione Toscana).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 presta quindi ad un facile riuso nella comunicazione social istituzionale, dando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immediata comprensibilità da parte degli utenti.</a:t>
            </a: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1F5CB-7E17-412A-840F-4A93577199A0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4861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433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E23BAE-F751-469A-BA16-072777B090F9}" type="slidenum">
              <a:rPr lang="it-IT" smtClean="0"/>
              <a:t>24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06443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L_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008219" y="5370899"/>
            <a:ext cx="3580599" cy="10630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9" name="TextBox 8"/>
          <p:cNvSpPr txBox="1"/>
          <p:nvPr userDrawn="1"/>
        </p:nvSpPr>
        <p:spPr>
          <a:xfrm>
            <a:off x="9660246" y="6579447"/>
            <a:ext cx="17395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>
                <a:solidFill>
                  <a:schemeClr val="bg1"/>
                </a:solidFill>
              </a:rPr>
              <a:t>www.regione.lombardia.it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89995" y="6577983"/>
            <a:ext cx="10775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>
                <a:solidFill>
                  <a:schemeClr val="bg1"/>
                </a:solidFill>
              </a:rPr>
              <a:t>www.ariaspa.it</a:t>
            </a:r>
          </a:p>
        </p:txBody>
      </p:sp>
    </p:spTree>
    <p:extLst>
      <p:ext uri="{BB962C8B-B14F-4D97-AF65-F5344CB8AC3E}">
        <p14:creationId xmlns:p14="http://schemas.microsoft.com/office/powerpoint/2010/main" val="987019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96252" y="85457"/>
            <a:ext cx="12192000" cy="753080"/>
          </a:xfrm>
        </p:spPr>
        <p:txBody>
          <a:bodyPr>
            <a:noAutofit/>
          </a:bodyPr>
          <a:lstStyle>
            <a:lvl1pPr algn="l">
              <a:defRPr sz="4800" spc="-151">
                <a:latin typeface="+mj-lt"/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914402" y="1089758"/>
            <a:ext cx="10299940" cy="37640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  <a:latin typeface="+mj-lt"/>
                <a:cs typeface="Helvetica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Testo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9812867" y="6458893"/>
            <a:ext cx="1276813" cy="36981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</p:spTree>
    <p:extLst>
      <p:ext uri="{BB962C8B-B14F-4D97-AF65-F5344CB8AC3E}">
        <p14:creationId xmlns:p14="http://schemas.microsoft.com/office/powerpoint/2010/main" val="1209941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6A7069"/>
                </a:solidFill>
                <a:latin typeface="Lucida Sans Unicode"/>
                <a:cs typeface="Lucida Sans Unicode"/>
              </a:defRPr>
            </a:lvl1pPr>
          </a:lstStyle>
          <a:p>
            <a:pPr marL="25399">
              <a:spcBef>
                <a:spcPts val="259"/>
              </a:spcBef>
            </a:pPr>
            <a:fld id="{81D60167-4931-47E6-BA6A-407CBD079E47}" type="slidenum">
              <a:rPr lang="it-IT" spc="-91" smtClean="0"/>
              <a:pPr marL="25399">
                <a:spcBef>
                  <a:spcPts val="259"/>
                </a:spcBef>
              </a:pPr>
              <a:t>‹N›</a:t>
            </a:fld>
            <a:endParaRPr lang="it-IT" spc="-91" dirty="0"/>
          </a:p>
        </p:txBody>
      </p:sp>
    </p:spTree>
    <p:extLst>
      <p:ext uri="{BB962C8B-B14F-4D97-AF65-F5344CB8AC3E}">
        <p14:creationId xmlns:p14="http://schemas.microsoft.com/office/powerpoint/2010/main" val="3787066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7/3/2020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6A7069"/>
                </a:solidFill>
                <a:latin typeface="Lucida Sans Unicode"/>
                <a:cs typeface="Lucida Sans Unicode"/>
              </a:defRPr>
            </a:lvl1pPr>
          </a:lstStyle>
          <a:p>
            <a:pPr marL="25399">
              <a:spcBef>
                <a:spcPts val="259"/>
              </a:spcBef>
            </a:pPr>
            <a:fld id="{81D60167-4931-47E6-BA6A-407CBD079E47}" type="slidenum">
              <a:rPr lang="it-IT" spc="-91" smtClean="0"/>
              <a:pPr marL="25399">
                <a:spcBef>
                  <a:spcPts val="259"/>
                </a:spcBef>
              </a:pPr>
              <a:t>‹N›</a:t>
            </a:fld>
            <a:endParaRPr lang="it-IT" spc="-91" dirty="0"/>
          </a:p>
        </p:txBody>
      </p:sp>
    </p:spTree>
    <p:extLst>
      <p:ext uri="{BB962C8B-B14F-4D97-AF65-F5344CB8AC3E}">
        <p14:creationId xmlns:p14="http://schemas.microsoft.com/office/powerpoint/2010/main" val="3667531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03E0E1F-B726-4BA8-8CF2-9B4A3E651C92}" type="datetime1">
              <a:rPr lang="en-US" smtClean="0"/>
              <a:t>7/3/2020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097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Titolo presentazione</a:t>
            </a:r>
          </a:p>
        </p:txBody>
      </p:sp>
    </p:spTree>
    <p:extLst>
      <p:ext uri="{BB962C8B-B14F-4D97-AF65-F5344CB8AC3E}">
        <p14:creationId xmlns:p14="http://schemas.microsoft.com/office/powerpoint/2010/main" val="962957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2" r:id="rId3"/>
    <p:sldLayoutId id="2147483653" r:id="rId4"/>
    <p:sldLayoutId id="2147483654" r:id="rId5"/>
  </p:sldLayoutIdLst>
  <p:txStyles>
    <p:titleStyle>
      <a:lvl1pPr algn="ctr" defTabSz="457189" rtl="0" eaLnBrk="1" latinLnBrk="0" hangingPunct="1">
        <a:spcBef>
          <a:spcPct val="0"/>
        </a:spcBef>
        <a:buNone/>
        <a:defRPr sz="4000" b="1" kern="1200">
          <a:solidFill>
            <a:srgbClr val="007239"/>
          </a:solidFill>
          <a:latin typeface="+mj-lt"/>
          <a:ea typeface="+mj-ea"/>
          <a:cs typeface="Helvetica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3.jp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13" Type="http://schemas.openxmlformats.org/officeDocument/2006/relationships/image" Target="../media/image56.png"/><Relationship Id="rId3" Type="http://schemas.openxmlformats.org/officeDocument/2006/relationships/image" Target="../media/image46.emf"/><Relationship Id="rId7" Type="http://schemas.openxmlformats.org/officeDocument/2006/relationships/image" Target="../media/image50.emf"/><Relationship Id="rId12" Type="http://schemas.openxmlformats.org/officeDocument/2006/relationships/image" Target="../media/image55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11" Type="http://schemas.openxmlformats.org/officeDocument/2006/relationships/image" Target="../media/image54.emf"/><Relationship Id="rId5" Type="http://schemas.openxmlformats.org/officeDocument/2006/relationships/image" Target="../media/image48.emf"/><Relationship Id="rId10" Type="http://schemas.openxmlformats.org/officeDocument/2006/relationships/image" Target="../media/image53.emf"/><Relationship Id="rId4" Type="http://schemas.openxmlformats.org/officeDocument/2006/relationships/image" Target="../media/image47.emf"/><Relationship Id="rId9" Type="http://schemas.openxmlformats.org/officeDocument/2006/relationships/image" Target="../media/image5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hyperlink" Target="https://apps.apple.com/it/app/allertalom/id1455220682" TargetMode="External"/><Relationship Id="rId4" Type="http://schemas.openxmlformats.org/officeDocument/2006/relationships/hyperlink" Target="https://play.google.com/store/apps/details?id=it.lispa.sire.app.mobile.allertalom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microsoft.com/office/2007/relationships/hdphoto" Target="../media/hdphoto1.wdp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AC6DA05-CE71-45BB-AFC4-63D549F94AE6}"/>
              </a:ext>
            </a:extLst>
          </p:cNvPr>
          <p:cNvSpPr/>
          <p:nvPr/>
        </p:nvSpPr>
        <p:spPr>
          <a:xfrm>
            <a:off x="1529885" y="272922"/>
            <a:ext cx="92128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spc="-151" dirty="0">
                <a:solidFill>
                  <a:srgbClr val="007239"/>
                </a:solidFill>
                <a:ea typeface="+mj-ea"/>
                <a:cs typeface="Arial"/>
              </a:rPr>
              <a:t>Corso di intervento idrogeologico alluvione di protezione civile</a:t>
            </a:r>
            <a:endParaRPr lang="it-IT" sz="14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70831BB-9D46-4DB4-A655-8A0666DAD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016" y="1688725"/>
            <a:ext cx="6316003" cy="4066384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7A751CB1-0FDA-4A0C-934F-43DE7B20AFCB}"/>
              </a:ext>
            </a:extLst>
          </p:cNvPr>
          <p:cNvSpPr/>
          <p:nvPr/>
        </p:nvSpPr>
        <p:spPr>
          <a:xfrm>
            <a:off x="390460" y="5865541"/>
            <a:ext cx="2278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spc="-151" dirty="0">
                <a:solidFill>
                  <a:srgbClr val="007239"/>
                </a:solidFill>
                <a:ea typeface="+mj-ea"/>
                <a:cs typeface="Arial"/>
              </a:rPr>
              <a:t>4 luglio 2020</a:t>
            </a:r>
            <a:endParaRPr lang="it-IT" sz="1050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318454E3-A581-4CE1-8E2C-61B49D3BBE36}"/>
              </a:ext>
            </a:extLst>
          </p:cNvPr>
          <p:cNvSpPr/>
          <p:nvPr/>
        </p:nvSpPr>
        <p:spPr>
          <a:xfrm>
            <a:off x="7509164" y="5755109"/>
            <a:ext cx="44342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800" b="1" spc="-151" dirty="0">
                <a:solidFill>
                  <a:srgbClr val="007239"/>
                </a:solidFill>
                <a:ea typeface="+mj-ea"/>
                <a:cs typeface="Arial"/>
              </a:rPr>
              <a:t>Ing. Angela Sulis </a:t>
            </a:r>
          </a:p>
          <a:p>
            <a:pPr algn="r"/>
            <a:r>
              <a:rPr lang="it-IT" sz="2800" b="1" spc="-151" dirty="0">
                <a:solidFill>
                  <a:srgbClr val="007239"/>
                </a:solidFill>
                <a:ea typeface="+mj-ea"/>
                <a:cs typeface="Arial"/>
              </a:rPr>
              <a:t>Regione Lombardia</a:t>
            </a:r>
            <a:endParaRPr lang="it-IT" sz="1050" dirty="0"/>
          </a:p>
        </p:txBody>
      </p:sp>
    </p:spTree>
    <p:extLst>
      <p:ext uri="{BB962C8B-B14F-4D97-AF65-F5344CB8AC3E}">
        <p14:creationId xmlns:p14="http://schemas.microsoft.com/office/powerpoint/2010/main" val="2701647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370" y="3204532"/>
            <a:ext cx="2599989" cy="2599989"/>
          </a:xfrm>
          <a:prstGeom prst="rect">
            <a:avLst/>
          </a:prstGeom>
        </p:spPr>
      </p:pic>
      <p:sp>
        <p:nvSpPr>
          <p:cNvPr id="4" name="TextBox 6"/>
          <p:cNvSpPr txBox="1"/>
          <p:nvPr/>
        </p:nvSpPr>
        <p:spPr>
          <a:xfrm>
            <a:off x="233043" y="147613"/>
            <a:ext cx="6763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noProof="1">
                <a:solidFill>
                  <a:srgbClr val="077515"/>
                </a:solidFill>
                <a:latin typeface="Century Gothic" panose="020B0502020202020204" pitchFamily="34" charset="0"/>
                <a:ea typeface="ＭＳ Ｐゴシック" pitchFamily="24" charset="-128"/>
              </a:rPr>
              <a:t>Esempio carta degli scenari di evento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160494" y="1424680"/>
            <a:ext cx="33605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dk1"/>
                </a:solidFill>
                <a:latin typeface="Century Gothic" panose="020B0502020202020204" pitchFamily="34" charset="0"/>
              </a:rPr>
              <a:t>punti critici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dk1"/>
                </a:solidFill>
                <a:latin typeface="Century Gothic" panose="020B0502020202020204" pitchFamily="34" charset="0"/>
              </a:rPr>
              <a:t>punti di osservazione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dk1"/>
                </a:solidFill>
                <a:latin typeface="Century Gothic" panose="020B0502020202020204" pitchFamily="34" charset="0"/>
              </a:rPr>
              <a:t>punti di intervento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dk1"/>
                </a:solidFill>
                <a:latin typeface="Century Gothic" panose="020B0502020202020204" pitchFamily="34" charset="0"/>
              </a:rPr>
              <a:t>punti sensibili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03694" y="1589897"/>
            <a:ext cx="5093911" cy="161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Francesco\Desktop\24_01_2014\Punti_critici_esempio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494" y="2656692"/>
            <a:ext cx="2352676" cy="229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Francesco\Desktop\24_01_2014\Punti_critici_esempio_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723" y="3342593"/>
            <a:ext cx="2434476" cy="300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7373187" y="5154406"/>
            <a:ext cx="2366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006400"/>
                </a:solidFill>
                <a:latin typeface="Century Gothic" panose="020B0502020202020204" pitchFamily="34" charset="0"/>
              </a:rPr>
              <a:t>Fattore tempo!</a:t>
            </a:r>
          </a:p>
        </p:txBody>
      </p:sp>
    </p:spTree>
    <p:extLst>
      <p:ext uri="{BB962C8B-B14F-4D97-AF65-F5344CB8AC3E}">
        <p14:creationId xmlns:p14="http://schemas.microsoft.com/office/powerpoint/2010/main" val="337297162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0627" y="157778"/>
            <a:ext cx="10206713" cy="514256"/>
          </a:xfrm>
        </p:spPr>
        <p:txBody>
          <a:bodyPr vert="horz">
            <a:noAutofit/>
          </a:bodyPr>
          <a:lstStyle/>
          <a:p>
            <a:pPr algn="l" fontAlgn="base">
              <a:spcAft>
                <a:spcPct val="0"/>
              </a:spcAft>
            </a:pPr>
            <a:r>
              <a:rPr lang="it-IT" altLang="it-IT" sz="3600" b="1" dirty="0">
                <a:solidFill>
                  <a:srgbClr val="077515"/>
                </a:solidFill>
                <a:latin typeface="+mn-lt"/>
                <a:ea typeface="ＭＳ Ｐゴシック" pitchFamily="24" charset="-128"/>
                <a:cs typeface="+mn-cs"/>
              </a:rPr>
              <a:t>Fasi operative del piano di protezione civile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2236" y="781309"/>
            <a:ext cx="6486719" cy="5583632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882589" y="6295146"/>
            <a:ext cx="47371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i="1" dirty="0"/>
              <a:t>Fonte: Direttiva Regionale allertamento </a:t>
            </a:r>
            <a:r>
              <a:rPr lang="it-IT" sz="1100" dirty="0">
                <a:solidFill>
                  <a:prstClr val="black"/>
                </a:solidFill>
              </a:rPr>
              <a:t>DGR X/4599/2015 </a:t>
            </a:r>
            <a:r>
              <a:rPr lang="it-IT" sz="1100" i="1" dirty="0"/>
              <a:t>- Vademecum</a:t>
            </a:r>
          </a:p>
        </p:txBody>
      </p:sp>
    </p:spTree>
    <p:extLst>
      <p:ext uri="{BB962C8B-B14F-4D97-AF65-F5344CB8AC3E}">
        <p14:creationId xmlns:p14="http://schemas.microsoft.com/office/powerpoint/2010/main" val="3148573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201" y="1247644"/>
            <a:ext cx="6427173" cy="5144192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8774" y="131278"/>
            <a:ext cx="12013226" cy="1132821"/>
          </a:xfrm>
        </p:spPr>
        <p:txBody>
          <a:bodyPr/>
          <a:lstStyle/>
          <a:p>
            <a:pPr algn="l"/>
            <a:r>
              <a:rPr lang="it-IT" sz="2800" b="1" dirty="0">
                <a:solidFill>
                  <a:srgbClr val="077515"/>
                </a:solidFill>
                <a:latin typeface="Century Gothic" panose="020B0502020202020204" pitchFamily="34" charset="0"/>
                <a:ea typeface="ＭＳ Ｐゴシック" pitchFamily="24" charset="-128"/>
                <a:cs typeface="+mn-cs"/>
              </a:rPr>
              <a:t>Allertamento regionale e fase operativa minima del piano di emergenza</a:t>
            </a:r>
          </a:p>
        </p:txBody>
      </p:sp>
    </p:spTree>
    <p:extLst>
      <p:ext uri="{BB962C8B-B14F-4D97-AF65-F5344CB8AC3E}">
        <p14:creationId xmlns:p14="http://schemas.microsoft.com/office/powerpoint/2010/main" val="254697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75624" y="371140"/>
            <a:ext cx="11640752" cy="539903"/>
          </a:xfrm>
        </p:spPr>
        <p:txBody>
          <a:bodyPr>
            <a:normAutofit/>
          </a:bodyPr>
          <a:lstStyle/>
          <a:p>
            <a:pPr algn="l"/>
            <a:r>
              <a:rPr lang="it-IT" b="1" dirty="0">
                <a:solidFill>
                  <a:srgbClr val="218242"/>
                </a:solidFill>
                <a:latin typeface="Century Gothic" panose="020B0502020202020204" pitchFamily="34" charset="0"/>
              </a:rPr>
              <a:t>I codici colori delle allerte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37869EE-1725-4651-8C95-0E69375146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4792" y="1011219"/>
            <a:ext cx="5844048" cy="465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489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2509" y="224234"/>
            <a:ext cx="11640752" cy="539903"/>
          </a:xfrm>
        </p:spPr>
        <p:txBody>
          <a:bodyPr>
            <a:normAutofit/>
          </a:bodyPr>
          <a:lstStyle/>
          <a:p>
            <a:pPr algn="l"/>
            <a:r>
              <a:rPr lang="it-IT" b="1" dirty="0">
                <a:solidFill>
                  <a:srgbClr val="218242"/>
                </a:solidFill>
                <a:latin typeface="Century Gothic" panose="020B0502020202020204" pitchFamily="34" charset="0"/>
              </a:rPr>
              <a:t>Diffusione dell’allerta ai cittadini</a:t>
            </a:r>
          </a:p>
        </p:txBody>
      </p:sp>
      <p:grpSp>
        <p:nvGrpSpPr>
          <p:cNvPr id="14" name="Gruppo 13"/>
          <p:cNvGrpSpPr/>
          <p:nvPr/>
        </p:nvGrpSpPr>
        <p:grpSpPr>
          <a:xfrm>
            <a:off x="6282597" y="2961391"/>
            <a:ext cx="1760075" cy="1728192"/>
            <a:chOff x="6156176" y="1420657"/>
            <a:chExt cx="1768658" cy="1855954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56176" y="1456546"/>
              <a:ext cx="1764353" cy="18200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CasellaDiTesto 10"/>
            <p:cNvSpPr txBox="1"/>
            <p:nvPr/>
          </p:nvSpPr>
          <p:spPr>
            <a:xfrm>
              <a:off x="6205767" y="1420657"/>
              <a:ext cx="1719067" cy="694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chemeClr val="bg1"/>
                  </a:solidFill>
                </a:rPr>
                <a:t>S. Margherita </a:t>
              </a:r>
            </a:p>
            <a:p>
              <a:r>
                <a:rPr lang="it-IT" b="1" dirty="0">
                  <a:solidFill>
                    <a:schemeClr val="bg1"/>
                  </a:solidFill>
                </a:rPr>
                <a:t>Ligure</a:t>
              </a:r>
            </a:p>
          </p:txBody>
        </p:sp>
      </p:grpSp>
      <p:grpSp>
        <p:nvGrpSpPr>
          <p:cNvPr id="13" name="Gruppo 12"/>
          <p:cNvGrpSpPr/>
          <p:nvPr/>
        </p:nvGrpSpPr>
        <p:grpSpPr>
          <a:xfrm>
            <a:off x="3283638" y="2616717"/>
            <a:ext cx="2003503" cy="2417540"/>
            <a:chOff x="-1515470" y="2059447"/>
            <a:chExt cx="2084745" cy="2780926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15470" y="2059447"/>
              <a:ext cx="2084745" cy="2780926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2" name="CasellaDiTesto 11"/>
            <p:cNvSpPr txBox="1"/>
            <p:nvPr/>
          </p:nvSpPr>
          <p:spPr>
            <a:xfrm>
              <a:off x="-1489677" y="4405888"/>
              <a:ext cx="1072860" cy="4248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chemeClr val="bg1"/>
                  </a:solidFill>
                </a:rPr>
                <a:t>Genova</a:t>
              </a:r>
            </a:p>
          </p:txBody>
        </p:sp>
      </p:grp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904" y="2485069"/>
            <a:ext cx="2351666" cy="3213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CasellaDiTesto 19"/>
          <p:cNvSpPr txBox="1"/>
          <p:nvPr/>
        </p:nvSpPr>
        <p:spPr>
          <a:xfrm>
            <a:off x="467029" y="2467427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Milano zona Isola</a:t>
            </a: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84168" y="1308116"/>
            <a:ext cx="2532496" cy="2808312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8708028" y="3711536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Milano Niguarda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278630" y="1122620"/>
            <a:ext cx="6010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>
                <a:latin typeface="Century Gothic" panose="020B0502020202020204" pitchFamily="34" charset="0"/>
              </a:rPr>
              <a:t>Per dargli il tempo di prepararsi all’evento previsto…</a:t>
            </a:r>
          </a:p>
          <a:p>
            <a:pPr algn="just"/>
            <a:r>
              <a:rPr lang="it-IT" sz="1600" dirty="0">
                <a:latin typeface="Century Gothic" panose="020B0502020202020204" pitchFamily="34" charset="0"/>
                <a:sym typeface="Wingdings" panose="05000000000000000000" pitchFamily="2" charset="2"/>
              </a:rPr>
              <a:t> ESERCITAZIONI con la CITTADINANZA</a:t>
            </a:r>
            <a:endParaRPr lang="it-IT" sz="1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923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4245" y="357744"/>
            <a:ext cx="11585986" cy="578171"/>
          </a:xfrm>
        </p:spPr>
        <p:txBody>
          <a:bodyPr>
            <a:normAutofit fontScale="90000"/>
          </a:bodyPr>
          <a:lstStyle/>
          <a:p>
            <a:pPr algn="l"/>
            <a:r>
              <a:rPr lang="it-IT" sz="4000" b="1" dirty="0">
                <a:solidFill>
                  <a:srgbClr val="077515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Presidio territoriale idrogeologico/idraulico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34109" y="1628800"/>
            <a:ext cx="11314546" cy="4401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400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PRESIDIARE</a:t>
            </a:r>
            <a:r>
              <a:rPr lang="it-IT" sz="14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it-IT" sz="1400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guardare, controllare, verificare</a:t>
            </a:r>
            <a:r>
              <a:rPr lang="it-IT" sz="14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anche visivamente, un </a:t>
            </a:r>
            <a:r>
              <a:rPr lang="it-IT" sz="1400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punto sul territorio</a:t>
            </a:r>
            <a:r>
              <a:rPr lang="it-IT" sz="14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con una certa </a:t>
            </a:r>
            <a:r>
              <a:rPr lang="it-IT" sz="1400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frequenza</a:t>
            </a:r>
            <a:r>
              <a:rPr lang="it-IT" sz="14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Presidio= sopralluogo o verifica da remoto (telemisura/videosorveglianza).</a:t>
            </a:r>
          </a:p>
          <a:p>
            <a:endParaRPr lang="it-IT" sz="1400" dirty="0"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it-IT" sz="1400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FINALITA’</a:t>
            </a:r>
            <a:r>
              <a:rPr lang="it-IT" sz="14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identificare </a:t>
            </a:r>
            <a:r>
              <a:rPr lang="it-IT" sz="1400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situazioni di pericolo/rischio</a:t>
            </a:r>
            <a:r>
              <a:rPr lang="it-IT" sz="14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incipienti o in atto con </a:t>
            </a:r>
            <a:r>
              <a:rPr lang="it-IT" sz="1400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segnalazione tempestiva </a:t>
            </a:r>
            <a:r>
              <a:rPr lang="it-IT" sz="14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alle autorità, per </a:t>
            </a:r>
            <a:r>
              <a:rPr lang="it-IT" sz="1400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attivare interventi urgenti </a:t>
            </a:r>
            <a:r>
              <a:rPr lang="it-IT" sz="14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tutela della pubblica incolumità (es. coronelle/</a:t>
            </a:r>
            <a:r>
              <a:rPr lang="it-IT" sz="1400" dirty="0" err="1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sovralzo</a:t>
            </a:r>
            <a:r>
              <a:rPr lang="it-IT" sz="14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argine, disostruzione ponte, rimozione ostacoli da strada, messa in sicurezza di una frana,…), nonché attivazioni di azioni del </a:t>
            </a:r>
            <a:r>
              <a:rPr lang="it-IT" sz="1400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Piano di protezione civile comunale </a:t>
            </a:r>
            <a:r>
              <a:rPr lang="it-IT" sz="14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(es. chiusura di una strada, che fa la PL o anche altri volontari…).</a:t>
            </a:r>
          </a:p>
          <a:p>
            <a:endParaRPr lang="it-IT" sz="1400" b="1" dirty="0"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it-IT" sz="1400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DOVE</a:t>
            </a:r>
            <a:r>
              <a:rPr lang="it-IT" sz="14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</a:p>
          <a:p>
            <a:pPr marL="285750" indent="-285750">
              <a:buFontTx/>
              <a:buChar char="-"/>
            </a:pPr>
            <a:r>
              <a:rPr lang="it-IT" sz="1400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punti critici del RETICOLO</a:t>
            </a:r>
            <a:r>
              <a:rPr lang="it-IT" sz="14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dove si verificano spesso alluvioni o dissesti, </a:t>
            </a:r>
          </a:p>
          <a:p>
            <a:pPr marL="285750" indent="-285750">
              <a:buFontTx/>
              <a:buChar char="-"/>
            </a:pPr>
            <a:r>
              <a:rPr lang="it-IT" sz="1400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opere di difesa</a:t>
            </a:r>
            <a:r>
              <a:rPr lang="it-IT" sz="14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per verificarne l’integrità quando maggiormente sollecitate.</a:t>
            </a:r>
          </a:p>
          <a:p>
            <a:endParaRPr lang="it-IT" sz="1400" dirty="0"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it-IT" sz="1400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QUANDO</a:t>
            </a:r>
            <a:r>
              <a:rPr lang="it-IT" sz="14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già </a:t>
            </a:r>
            <a:r>
              <a:rPr lang="it-IT" sz="1400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partire dal </a:t>
            </a:r>
            <a:r>
              <a:rPr lang="it-IT" sz="1400" b="1" u="sng" dirty="0">
                <a:ln w="12700">
                  <a:solidFill>
                    <a:srgbClr val="FFCC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 Gothic" panose="020B0502020202020204" pitchFamily="34" charset="0"/>
              </a:rPr>
              <a:t>CODICE GIALLO</a:t>
            </a:r>
            <a:r>
              <a:rPr lang="it-IT" sz="1400" b="1" dirty="0">
                <a:solidFill>
                  <a:srgbClr val="FFFF00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it-IT" sz="1400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4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</a:t>
            </a:r>
            <a:r>
              <a:rPr lang="it-IT" sz="1400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Autorità Locali di protezione civile </a:t>
            </a:r>
            <a:r>
              <a:rPr lang="it-IT" sz="14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devono progressivamente attivare azioni di </a:t>
            </a:r>
            <a:r>
              <a:rPr lang="it-IT" sz="1400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monitoraggio e presidio del territorio </a:t>
            </a:r>
            <a:r>
              <a:rPr lang="it-IT" sz="14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via via più operative in relazione all’evoluzione dei fenomeni (FASI OPERATIVE: attenzione, preallarme, allarme).</a:t>
            </a:r>
            <a:endParaRPr lang="it-IT" sz="1400" b="1" dirty="0"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it-IT" sz="1400" dirty="0"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it-IT" sz="1400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</a:t>
            </a:r>
            <a:r>
              <a:rPr lang="it-IT" sz="14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su reticolo idraulico il presidio è competenza delle </a:t>
            </a:r>
            <a:r>
              <a:rPr lang="it-IT" sz="1400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Autorità Idrauliche</a:t>
            </a:r>
            <a:r>
              <a:rPr lang="it-IT" sz="14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sulle altre aree a rischio idrogeologico il presidio generalmente è competenza delle </a:t>
            </a:r>
            <a:r>
              <a:rPr lang="it-IT" sz="1400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autorità locali di protezione civile</a:t>
            </a:r>
            <a:r>
              <a:rPr lang="it-IT" sz="14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 attiva il </a:t>
            </a:r>
            <a:r>
              <a:rPr lang="it-IT" sz="1400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Piano di Emergenza </a:t>
            </a:r>
            <a:r>
              <a:rPr lang="it-IT" sz="14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it-IT" sz="1400" dirty="0" err="1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rif.</a:t>
            </a:r>
            <a:r>
              <a:rPr lang="it-IT" sz="14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400" i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«piani urgenti di emergenza predisposti dagli organi di protezione civile</a:t>
            </a:r>
            <a:r>
              <a:rPr lang="it-IT" sz="14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 ai sensi dell'articolo 67,comma 5, del decreto legislativo n. 152 del 2006 e della L.267/98).  </a:t>
            </a:r>
          </a:p>
        </p:txBody>
      </p:sp>
    </p:spTree>
    <p:extLst>
      <p:ext uri="{BB962C8B-B14F-4D97-AF65-F5344CB8AC3E}">
        <p14:creationId xmlns:p14="http://schemas.microsoft.com/office/powerpoint/2010/main" val="2577493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8301" y="980728"/>
            <a:ext cx="6039077" cy="5490070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3791744" y="6191622"/>
            <a:ext cx="484403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latin typeface="Century Gothic" panose="020B0502020202020204" pitchFamily="34" charset="0"/>
              </a:rPr>
              <a:t>Fonte: SIT regionale «servizio di piena»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6456040" y="1700808"/>
            <a:ext cx="4176464" cy="2339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A1: SERVIZIO DI PIENA (32)</a:t>
            </a:r>
            <a:r>
              <a:rPr lang="it-IT" sz="1600" dirty="0">
                <a:solidFill>
                  <a:srgbClr val="0070C0"/>
                </a:solidFill>
                <a:latin typeface="Century Gothic" panose="020B0502020202020204" pitchFamily="34" charset="0"/>
              </a:rPr>
              <a:t>: tratti/opere di difesa (RL)</a:t>
            </a:r>
          </a:p>
          <a:p>
            <a:endParaRPr lang="it-IT" sz="1600" b="1" dirty="0">
              <a:latin typeface="Century Gothic" panose="020B0502020202020204" pitchFamily="34" charset="0"/>
            </a:endParaRPr>
          </a:p>
          <a:p>
            <a:r>
              <a:rPr lang="it-IT" sz="1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A2: P.IDRAULICO (245)</a:t>
            </a:r>
            <a:r>
              <a:rPr lang="it-IT" sz="1600" dirty="0">
                <a:solidFill>
                  <a:srgbClr val="C00000"/>
                </a:solidFill>
                <a:latin typeface="Century Gothic" panose="020B0502020202020204" pitchFamily="34" charset="0"/>
              </a:rPr>
              <a:t>: punti (RL o ALTRI)</a:t>
            </a:r>
          </a:p>
          <a:p>
            <a:endParaRPr lang="it-IT" sz="1600" dirty="0">
              <a:latin typeface="Century Gothic" panose="020B0502020202020204" pitchFamily="34" charset="0"/>
            </a:endParaRPr>
          </a:p>
          <a:p>
            <a:r>
              <a:rPr lang="it-IT" sz="1600" b="1" dirty="0">
                <a:solidFill>
                  <a:srgbClr val="00AF35"/>
                </a:solidFill>
                <a:latin typeface="Century Gothic" panose="020B0502020202020204" pitchFamily="34" charset="0"/>
              </a:rPr>
              <a:t>A3: P.IDROGEOLOGICO:  ALTRI (non idrauliche)</a:t>
            </a:r>
          </a:p>
          <a:p>
            <a:pPr>
              <a:tabLst>
                <a:tab pos="358775" algn="l"/>
              </a:tabLst>
            </a:pPr>
            <a:r>
              <a:rPr lang="it-IT" sz="1600" b="1" dirty="0">
                <a:solidFill>
                  <a:srgbClr val="00AF35"/>
                </a:solidFill>
                <a:latin typeface="Century Gothic" panose="020B0502020202020204" pitchFamily="34" charset="0"/>
              </a:rPr>
              <a:t>	</a:t>
            </a:r>
            <a:r>
              <a:rPr lang="it-IT" sz="1600" dirty="0">
                <a:solidFill>
                  <a:srgbClr val="00AF35"/>
                </a:solidFill>
                <a:latin typeface="Century Gothic" panose="020B0502020202020204" pitchFamily="34" charset="0"/>
              </a:rPr>
              <a:t>a (47) interferiscono con RIP/RL</a:t>
            </a:r>
          </a:p>
          <a:p>
            <a:pPr defTabSz="358775"/>
            <a:r>
              <a:rPr lang="it-IT" sz="1600" dirty="0">
                <a:solidFill>
                  <a:srgbClr val="00AF35"/>
                </a:solidFill>
                <a:latin typeface="Century Gothic" panose="020B0502020202020204" pitchFamily="34" charset="0"/>
              </a:rPr>
              <a:t>	b (83) non interferiscono con RIP/RL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z="4000" b="1" dirty="0">
              <a:solidFill>
                <a:srgbClr val="0064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306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41716" y="302454"/>
            <a:ext cx="8229600" cy="698825"/>
          </a:xfrm>
        </p:spPr>
        <p:txBody>
          <a:bodyPr/>
          <a:lstStyle/>
          <a:p>
            <a:r>
              <a:rPr lang="it-IT" sz="3692" b="1" dirty="0">
                <a:solidFill>
                  <a:srgbClr val="006400"/>
                </a:solidFill>
                <a:latin typeface="Century Gothic" panose="020B0502020202020204" pitchFamily="34" charset="0"/>
              </a:rPr>
              <a:t>Procedura attivazione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507" y="2471212"/>
            <a:ext cx="864096" cy="99614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716" y="2513248"/>
            <a:ext cx="912075" cy="912075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25678" y="1700809"/>
            <a:ext cx="1446037" cy="13059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2227986" y="3063161"/>
            <a:ext cx="1912703" cy="603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62" dirty="0">
                <a:latin typeface="Century Gothic" panose="020B0502020202020204" pitchFamily="34" charset="0"/>
              </a:rPr>
              <a:t>Avviso di criticità</a:t>
            </a:r>
          </a:p>
          <a:p>
            <a:r>
              <a:rPr lang="it-IT" sz="1662" dirty="0">
                <a:latin typeface="Century Gothic" panose="020B0502020202020204" pitchFamily="34" charset="0"/>
              </a:rPr>
              <a:t>12/24 ore prima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4614393" y="3516021"/>
            <a:ext cx="2389641" cy="1115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62" dirty="0">
                <a:latin typeface="Century Gothic" panose="020B0502020202020204" pitchFamily="34" charset="0"/>
              </a:rPr>
              <a:t>Seleziona:</a:t>
            </a:r>
          </a:p>
          <a:p>
            <a:pPr marL="263776" indent="-263776">
              <a:buFontTx/>
              <a:buChar char="-"/>
            </a:pPr>
            <a:r>
              <a:rPr lang="it-IT" sz="1662" dirty="0">
                <a:latin typeface="Century Gothic" panose="020B0502020202020204" pitchFamily="34" charset="0"/>
              </a:rPr>
              <a:t>quali presìdi </a:t>
            </a:r>
          </a:p>
          <a:p>
            <a:pPr marL="263776" indent="-263776">
              <a:buFontTx/>
              <a:buChar char="-"/>
            </a:pPr>
            <a:r>
              <a:rPr lang="it-IT" sz="1662" dirty="0">
                <a:latin typeface="Century Gothic" panose="020B0502020202020204" pitchFamily="34" charset="0"/>
              </a:rPr>
              <a:t>intensità</a:t>
            </a:r>
          </a:p>
          <a:p>
            <a:pPr marL="263776" indent="-263776">
              <a:buFontTx/>
              <a:buChar char="-"/>
            </a:pPr>
            <a:r>
              <a:rPr lang="it-IT" sz="1662" dirty="0">
                <a:latin typeface="Century Gothic" panose="020B0502020202020204" pitchFamily="34" charset="0"/>
              </a:rPr>
              <a:t>durata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2260542" y="5092332"/>
            <a:ext cx="1744388" cy="603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62" dirty="0">
                <a:latin typeface="Century Gothic" panose="020B0502020202020204" pitchFamily="34" charset="0"/>
              </a:rPr>
              <a:t>Dati </a:t>
            </a:r>
            <a:r>
              <a:rPr lang="it-IT" sz="1662" dirty="0" err="1">
                <a:latin typeface="Century Gothic" panose="020B0502020202020204" pitchFamily="34" charset="0"/>
              </a:rPr>
              <a:t>idrometeo</a:t>
            </a:r>
            <a:endParaRPr lang="it-IT" sz="1662" dirty="0">
              <a:latin typeface="Century Gothic" panose="020B0502020202020204" pitchFamily="34" charset="0"/>
            </a:endParaRPr>
          </a:p>
          <a:p>
            <a:r>
              <a:rPr lang="it-IT" sz="1662" dirty="0">
                <a:latin typeface="Century Gothic" panose="020B0502020202020204" pitchFamily="34" charset="0"/>
              </a:rPr>
              <a:t>in tempo reale</a:t>
            </a: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5224" y="3868834"/>
            <a:ext cx="1540561" cy="1155421"/>
          </a:xfrm>
          <a:prstGeom prst="rect">
            <a:avLst/>
          </a:prstGeom>
        </p:spPr>
      </p:pic>
      <p:cxnSp>
        <p:nvCxnSpPr>
          <p:cNvPr id="18" name="Connettore 2 17"/>
          <p:cNvCxnSpPr>
            <a:stCxn id="11" idx="3"/>
            <a:endCxn id="6" idx="1"/>
          </p:cNvCxnSpPr>
          <p:nvPr/>
        </p:nvCxnSpPr>
        <p:spPr>
          <a:xfrm>
            <a:off x="3771715" y="2353798"/>
            <a:ext cx="899793" cy="61548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Connettore 2 18"/>
          <p:cNvCxnSpPr>
            <a:stCxn id="16" idx="3"/>
            <a:endCxn id="6" idx="1"/>
          </p:cNvCxnSpPr>
          <p:nvPr/>
        </p:nvCxnSpPr>
        <p:spPr>
          <a:xfrm flipV="1">
            <a:off x="3885785" y="2969284"/>
            <a:ext cx="785723" cy="147726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CasellaDiTesto 25"/>
          <p:cNvSpPr txBox="1"/>
          <p:nvPr/>
        </p:nvSpPr>
        <p:spPr>
          <a:xfrm>
            <a:off x="4693728" y="1833748"/>
            <a:ext cx="1725152" cy="603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62" dirty="0">
                <a:latin typeface="Century Gothic" panose="020B0502020202020204" pitchFamily="34" charset="0"/>
              </a:rPr>
              <a:t>AUTORITA’</a:t>
            </a:r>
          </a:p>
          <a:p>
            <a:pPr algn="ctr"/>
            <a:r>
              <a:rPr lang="it-IT" sz="1662" dirty="0">
                <a:latin typeface="Century Gothic" panose="020B0502020202020204" pitchFamily="34" charset="0"/>
              </a:rPr>
              <a:t>IDRAULICA-UTR</a:t>
            </a:r>
          </a:p>
        </p:txBody>
      </p:sp>
      <p:cxnSp>
        <p:nvCxnSpPr>
          <p:cNvPr id="27" name="Connettore 2 26"/>
          <p:cNvCxnSpPr>
            <a:stCxn id="8" idx="3"/>
            <a:endCxn id="36" idx="1"/>
          </p:cNvCxnSpPr>
          <p:nvPr/>
        </p:nvCxnSpPr>
        <p:spPr>
          <a:xfrm flipV="1">
            <a:off x="6380790" y="1847315"/>
            <a:ext cx="820544" cy="112197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Connettore 2 29"/>
          <p:cNvCxnSpPr>
            <a:stCxn id="8" idx="3"/>
            <a:endCxn id="37" idx="1"/>
          </p:cNvCxnSpPr>
          <p:nvPr/>
        </p:nvCxnSpPr>
        <p:spPr>
          <a:xfrm>
            <a:off x="6380791" y="2969285"/>
            <a:ext cx="645775" cy="20970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7036779" y="4430089"/>
            <a:ext cx="3157037" cy="1371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62" dirty="0">
                <a:latin typeface="Century Gothic" panose="020B0502020202020204" pitchFamily="34" charset="0"/>
              </a:rPr>
              <a:t>Tiene informati:</a:t>
            </a:r>
          </a:p>
          <a:p>
            <a:pPr marL="263776" indent="-263776">
              <a:buFontTx/>
              <a:buChar char="-"/>
            </a:pPr>
            <a:r>
              <a:rPr lang="it-IT" sz="1662" dirty="0">
                <a:latin typeface="Century Gothic" panose="020B0502020202020204" pitchFamily="34" charset="0"/>
              </a:rPr>
              <a:t>Sala Operativa Reg.-</a:t>
            </a:r>
            <a:r>
              <a:rPr lang="it-IT" sz="1662" dirty="0" err="1">
                <a:latin typeface="Century Gothic" panose="020B0502020202020204" pitchFamily="34" charset="0"/>
              </a:rPr>
              <a:t>prociv</a:t>
            </a:r>
            <a:endParaRPr lang="it-IT" sz="1662" dirty="0">
              <a:latin typeface="Century Gothic" panose="020B0502020202020204" pitchFamily="34" charset="0"/>
            </a:endParaRPr>
          </a:p>
          <a:p>
            <a:pPr marL="263776" indent="-263776">
              <a:buFontTx/>
              <a:buChar char="-"/>
            </a:pPr>
            <a:r>
              <a:rPr lang="it-IT" sz="1662" dirty="0">
                <a:latin typeface="Century Gothic" panose="020B0502020202020204" pitchFamily="34" charset="0"/>
              </a:rPr>
              <a:t>Autorità locali </a:t>
            </a:r>
            <a:r>
              <a:rPr lang="it-IT" sz="1662" dirty="0" err="1">
                <a:latin typeface="Century Gothic" panose="020B0502020202020204" pitchFamily="34" charset="0"/>
              </a:rPr>
              <a:t>prociv</a:t>
            </a:r>
            <a:endParaRPr lang="it-IT" sz="1662" dirty="0">
              <a:latin typeface="Century Gothic" panose="020B0502020202020204" pitchFamily="34" charset="0"/>
            </a:endParaRPr>
          </a:p>
          <a:p>
            <a:pPr marL="263776" indent="-263776">
              <a:buFontTx/>
              <a:buChar char="-"/>
            </a:pPr>
            <a:r>
              <a:rPr lang="it-IT" sz="1662" dirty="0">
                <a:latin typeface="Century Gothic" panose="020B0502020202020204" pitchFamily="34" charset="0"/>
              </a:rPr>
              <a:t>Provincia/CM (se OOVVV)</a:t>
            </a:r>
          </a:p>
        </p:txBody>
      </p:sp>
      <p:sp>
        <p:nvSpPr>
          <p:cNvPr id="36" name="CasellaDiTesto 35"/>
          <p:cNvSpPr txBox="1"/>
          <p:nvPr/>
        </p:nvSpPr>
        <p:spPr>
          <a:xfrm>
            <a:off x="7201334" y="1673261"/>
            <a:ext cx="2300630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62" dirty="0">
                <a:latin typeface="Century Gothic" panose="020B0502020202020204" pitchFamily="34" charset="0"/>
              </a:rPr>
              <a:t>Effettua sopralluoghi</a:t>
            </a:r>
          </a:p>
        </p:txBody>
      </p:sp>
      <p:sp>
        <p:nvSpPr>
          <p:cNvPr id="37" name="CasellaDiTesto 36"/>
          <p:cNvSpPr txBox="1"/>
          <p:nvPr/>
        </p:nvSpPr>
        <p:spPr>
          <a:xfrm>
            <a:off x="7026565" y="2365497"/>
            <a:ext cx="3323446" cy="1626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62" dirty="0">
                <a:latin typeface="Century Gothic" panose="020B0502020202020204" pitchFamily="34" charset="0"/>
              </a:rPr>
              <a:t>Attiva supporto:</a:t>
            </a:r>
          </a:p>
          <a:p>
            <a:r>
              <a:rPr lang="it-IT" sz="1662" dirty="0">
                <a:latin typeface="Century Gothic" panose="020B0502020202020204" pitchFamily="34" charset="0"/>
              </a:rPr>
              <a:t>-  enti convenzionati</a:t>
            </a:r>
          </a:p>
          <a:p>
            <a:r>
              <a:rPr lang="it-IT" sz="1662" dirty="0">
                <a:latin typeface="Century Gothic" panose="020B0502020202020204" pitchFamily="34" charset="0"/>
              </a:rPr>
              <a:t>(es. Consorzi Bonifica)</a:t>
            </a:r>
          </a:p>
          <a:p>
            <a:r>
              <a:rPr lang="it-IT" sz="1662" dirty="0">
                <a:latin typeface="Century Gothic" panose="020B0502020202020204" pitchFamily="34" charset="0"/>
              </a:rPr>
              <a:t>- OOVV </a:t>
            </a:r>
            <a:r>
              <a:rPr lang="it-IT" sz="1662" dirty="0" err="1">
                <a:latin typeface="Century Gothic" panose="020B0502020202020204" pitchFamily="34" charset="0"/>
              </a:rPr>
              <a:t>prociv</a:t>
            </a:r>
            <a:r>
              <a:rPr lang="it-IT" sz="1662" dirty="0">
                <a:latin typeface="Century Gothic" panose="020B0502020202020204" pitchFamily="34" charset="0"/>
              </a:rPr>
              <a:t> (</a:t>
            </a:r>
            <a:r>
              <a:rPr lang="it-IT" sz="1662" b="1" dirty="0">
                <a:latin typeface="Century Gothic" panose="020B0502020202020204" pitchFamily="34" charset="0"/>
              </a:rPr>
              <a:t>dispositivo preventivo predisposto con PROVINCIA)</a:t>
            </a:r>
          </a:p>
        </p:txBody>
      </p:sp>
      <p:cxnSp>
        <p:nvCxnSpPr>
          <p:cNvPr id="43" name="Connettore 2 42"/>
          <p:cNvCxnSpPr>
            <a:stCxn id="8" idx="3"/>
            <a:endCxn id="34" idx="1"/>
          </p:cNvCxnSpPr>
          <p:nvPr/>
        </p:nvCxnSpPr>
        <p:spPr>
          <a:xfrm>
            <a:off x="6380790" y="2969285"/>
            <a:ext cx="655988" cy="214640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CasellaDiTesto 2"/>
          <p:cNvSpPr txBox="1"/>
          <p:nvPr/>
        </p:nvSpPr>
        <p:spPr>
          <a:xfrm>
            <a:off x="3771715" y="884331"/>
            <a:ext cx="5522537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62" dirty="0"/>
              <a:t>«PUSH» da CENTRO FUNZIONALE/SALA OPERATIVA</a:t>
            </a:r>
          </a:p>
        </p:txBody>
      </p:sp>
    </p:spTree>
    <p:extLst>
      <p:ext uri="{BB962C8B-B14F-4D97-AF65-F5344CB8AC3E}">
        <p14:creationId xmlns:p14="http://schemas.microsoft.com/office/powerpoint/2010/main" val="1075560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magine 3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630" y="1201696"/>
            <a:ext cx="7055138" cy="393475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379765"/>
            <a:ext cx="8229600" cy="1055077"/>
          </a:xfrm>
        </p:spPr>
        <p:txBody>
          <a:bodyPr/>
          <a:lstStyle/>
          <a:p>
            <a:r>
              <a:rPr lang="it-IT" sz="3692" b="1" dirty="0">
                <a:solidFill>
                  <a:srgbClr val="006400"/>
                </a:solidFill>
                <a:latin typeface="Century Gothic" panose="020B0502020202020204" pitchFamily="34" charset="0"/>
              </a:rPr>
              <a:t>CHI FA COSA durante l’evento</a:t>
            </a:r>
          </a:p>
        </p:txBody>
      </p:sp>
      <p:pic>
        <p:nvPicPr>
          <p:cNvPr id="50" name="Immagine 4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053" y="2677622"/>
            <a:ext cx="711826" cy="711826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8804262" y="4413405"/>
            <a:ext cx="1230368" cy="992397"/>
            <a:chOff x="9324171" y="1942883"/>
            <a:chExt cx="2011289" cy="1582818"/>
          </a:xfrm>
        </p:grpSpPr>
        <p:pic>
          <p:nvPicPr>
            <p:cNvPr id="58" name="Immagine 57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38" t="8567" r="9313" b="6687"/>
            <a:stretch/>
          </p:blipFill>
          <p:spPr>
            <a:xfrm>
              <a:off x="9882142" y="2516622"/>
              <a:ext cx="282358" cy="282358"/>
            </a:xfrm>
            <a:prstGeom prst="rect">
              <a:avLst/>
            </a:prstGeom>
          </p:spPr>
        </p:pic>
        <p:pic>
          <p:nvPicPr>
            <p:cNvPr id="59" name="Immagine 58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9816" y="2536942"/>
              <a:ext cx="493669" cy="493669"/>
            </a:xfrm>
            <a:prstGeom prst="rect">
              <a:avLst/>
            </a:prstGeom>
          </p:spPr>
        </p:pic>
        <p:pic>
          <p:nvPicPr>
            <p:cNvPr id="60" name="Immagine 59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3615" y="2817824"/>
              <a:ext cx="320718" cy="320718"/>
            </a:xfrm>
            <a:prstGeom prst="rect">
              <a:avLst/>
            </a:prstGeom>
          </p:spPr>
        </p:pic>
        <p:pic>
          <p:nvPicPr>
            <p:cNvPr id="62" name="Immagine 61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80" b="89817" l="9936" r="899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/>
            <a:stretch/>
          </p:blipFill>
          <p:spPr>
            <a:xfrm>
              <a:off x="9324171" y="1942883"/>
              <a:ext cx="2011289" cy="1582818"/>
            </a:xfrm>
            <a:prstGeom prst="rect">
              <a:avLst/>
            </a:prstGeom>
          </p:spPr>
        </p:pic>
      </p:grpSp>
      <p:sp>
        <p:nvSpPr>
          <p:cNvPr id="9" name="Rettangolo 8"/>
          <p:cNvSpPr/>
          <p:nvPr/>
        </p:nvSpPr>
        <p:spPr>
          <a:xfrm>
            <a:off x="1981201" y="5604976"/>
            <a:ext cx="6363615" cy="859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62" b="1" dirty="0">
                <a:latin typeface="Century Gothic" panose="020B0502020202020204" pitchFamily="34" charset="0"/>
              </a:rPr>
              <a:t>Sorvegliante idraulico</a:t>
            </a:r>
            <a:r>
              <a:rPr lang="it-IT" sz="1662" dirty="0">
                <a:latin typeface="Century Gothic" panose="020B0502020202020204" pitchFamily="34" charset="0"/>
              </a:rPr>
              <a:t>: </a:t>
            </a:r>
          </a:p>
          <a:p>
            <a:r>
              <a:rPr lang="it-IT" sz="1662" dirty="0">
                <a:latin typeface="Century Gothic" panose="020B0502020202020204" pitchFamily="34" charset="0"/>
              </a:rPr>
              <a:t>bravo osservatore in campo, </a:t>
            </a:r>
          </a:p>
          <a:p>
            <a:r>
              <a:rPr lang="it-IT" sz="1662" dirty="0">
                <a:latin typeface="Century Gothic" panose="020B0502020202020204" pitchFamily="34" charset="0"/>
              </a:rPr>
              <a:t>non necessaria competenza tecnica idraulica/geologica</a:t>
            </a:r>
          </a:p>
        </p:txBody>
      </p:sp>
      <p:sp>
        <p:nvSpPr>
          <p:cNvPr id="47" name="CasellaDiTesto 46"/>
          <p:cNvSpPr txBox="1"/>
          <p:nvPr/>
        </p:nvSpPr>
        <p:spPr>
          <a:xfrm>
            <a:off x="7686895" y="4592643"/>
            <a:ext cx="11208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Century Gothic" panose="020B0502020202020204" pitchFamily="34" charset="0"/>
              </a:rPr>
              <a:t>Attenzione</a:t>
            </a:r>
          </a:p>
          <a:p>
            <a:r>
              <a:rPr lang="it-IT" sz="1400" dirty="0">
                <a:latin typeface="Century Gothic" panose="020B0502020202020204" pitchFamily="34" charset="0"/>
              </a:rPr>
              <a:t>Preallarme</a:t>
            </a:r>
          </a:p>
          <a:p>
            <a:r>
              <a:rPr lang="it-IT" sz="1400" dirty="0">
                <a:latin typeface="Century Gothic" panose="020B0502020202020204" pitchFamily="34" charset="0"/>
              </a:rPr>
              <a:t>Allarme</a:t>
            </a:r>
          </a:p>
        </p:txBody>
      </p:sp>
    </p:spTree>
    <p:extLst>
      <p:ext uri="{BB962C8B-B14F-4D97-AF65-F5344CB8AC3E}">
        <p14:creationId xmlns:p14="http://schemas.microsoft.com/office/powerpoint/2010/main" val="11688562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931580" y="1636215"/>
            <a:ext cx="49017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È</a:t>
            </a:r>
            <a:r>
              <a:rPr lang="it-IT" b="1" dirty="0"/>
              <a:t> complesso, </a:t>
            </a:r>
            <a:r>
              <a:rPr lang="it-IT" dirty="0"/>
              <a:t>per le caratteristiche del territorio lombardo e per il </a:t>
            </a:r>
            <a:r>
              <a:rPr lang="it-IT" b="1" dirty="0"/>
              <a:t>numero elevato di rischi </a:t>
            </a:r>
            <a:r>
              <a:rPr lang="it-IT" dirty="0"/>
              <a:t>per i quali Regione Lombardia effettua attività di allertamento.</a:t>
            </a:r>
            <a:endParaRPr lang="it-IT" sz="1400" i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6E50838-DE3B-492A-B545-DB95627FFB93}"/>
              </a:ext>
            </a:extLst>
          </p:cNvPr>
          <p:cNvGrpSpPr/>
          <p:nvPr/>
        </p:nvGrpSpPr>
        <p:grpSpPr>
          <a:xfrm>
            <a:off x="5715423" y="2111871"/>
            <a:ext cx="953660" cy="2365132"/>
            <a:chOff x="4306761" y="1827318"/>
            <a:chExt cx="953660" cy="2365132"/>
          </a:xfrm>
        </p:grpSpPr>
        <p:pic>
          <p:nvPicPr>
            <p:cNvPr id="23" name="Immagine 14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8461" y="2304569"/>
              <a:ext cx="403200" cy="363936"/>
            </a:xfrm>
            <a:prstGeom prst="rect">
              <a:avLst/>
            </a:prstGeom>
          </p:spPr>
        </p:pic>
        <p:pic>
          <p:nvPicPr>
            <p:cNvPr id="24" name="Immagine 17"/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761" y="1844299"/>
              <a:ext cx="403200" cy="359549"/>
            </a:xfrm>
            <a:prstGeom prst="rect">
              <a:avLst/>
            </a:prstGeom>
          </p:spPr>
        </p:pic>
        <p:pic>
          <p:nvPicPr>
            <p:cNvPr id="25" name="Immagine 21"/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876" y="2763575"/>
              <a:ext cx="403200" cy="368316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6401" y="2747023"/>
              <a:ext cx="403200" cy="40142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3780" y="1827318"/>
              <a:ext cx="403200" cy="393509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3780" y="2299924"/>
              <a:ext cx="403200" cy="354775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7221" y="3294436"/>
              <a:ext cx="403200" cy="380621"/>
            </a:xfrm>
            <a:prstGeom prst="rect">
              <a:avLst/>
            </a:prstGeom>
          </p:spPr>
        </p:pic>
        <p:pic>
          <p:nvPicPr>
            <p:cNvPr id="32" name="Immagine 22"/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9" r="4401"/>
            <a:stretch/>
          </p:blipFill>
          <p:spPr>
            <a:xfrm>
              <a:off x="4318461" y="3326295"/>
              <a:ext cx="403200" cy="375306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6272" y="3819956"/>
              <a:ext cx="403200" cy="37249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0437" y="3807240"/>
              <a:ext cx="403200" cy="373635"/>
            </a:xfrm>
            <a:prstGeom prst="rect">
              <a:avLst/>
            </a:prstGeom>
          </p:spPr>
        </p:pic>
      </p:grpSp>
      <p:sp>
        <p:nvSpPr>
          <p:cNvPr id="37" name="Rectangle 36"/>
          <p:cNvSpPr/>
          <p:nvPr/>
        </p:nvSpPr>
        <p:spPr>
          <a:xfrm>
            <a:off x="6944762" y="2909411"/>
            <a:ext cx="48168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È </a:t>
            </a:r>
            <a:r>
              <a:rPr lang="it-IT" b="1" dirty="0"/>
              <a:t>essenziale</a:t>
            </a:r>
            <a:r>
              <a:rPr lang="it-IT" dirty="0"/>
              <a:t> per far attivare le prime misure di risposta all’emergenza a livello comunale.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Rientra tra i </a:t>
            </a:r>
            <a:r>
              <a:rPr lang="it-IT" b="1" dirty="0"/>
              <a:t>compiti istituzionali </a:t>
            </a:r>
            <a:r>
              <a:rPr lang="it-IT" dirty="0"/>
              <a:t>della Regione, responsabile del </a:t>
            </a:r>
            <a:r>
              <a:rPr lang="it-IT" b="1" dirty="0"/>
              <a:t>funzionamento</a:t>
            </a:r>
            <a:r>
              <a:rPr lang="it-IT" dirty="0"/>
              <a:t> del sistema e della </a:t>
            </a:r>
            <a:r>
              <a:rPr lang="it-IT" b="1" dirty="0"/>
              <a:t>diffusione</a:t>
            </a:r>
            <a:r>
              <a:rPr lang="it-IT" dirty="0"/>
              <a:t> delle allerte a livello locale.</a:t>
            </a:r>
          </a:p>
          <a:p>
            <a:pPr algn="just"/>
            <a:endParaRPr lang="it-IT" dirty="0"/>
          </a:p>
        </p:txBody>
      </p:sp>
      <p:sp>
        <p:nvSpPr>
          <p:cNvPr id="38" name="TextBox 37"/>
          <p:cNvSpPr txBox="1"/>
          <p:nvPr/>
        </p:nvSpPr>
        <p:spPr>
          <a:xfrm>
            <a:off x="402086" y="4975691"/>
            <a:ext cx="113208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/>
              <a:t>Regione Lombardia, </a:t>
            </a:r>
            <a:r>
              <a:rPr lang="it-IT" sz="2200" dirty="0"/>
              <a:t>con il supporto di </a:t>
            </a:r>
            <a:r>
              <a:rPr lang="it-IT" sz="2200" b="1" dirty="0"/>
              <a:t>ARIA, </a:t>
            </a:r>
            <a:r>
              <a:rPr lang="it-IT" sz="2200" dirty="0"/>
              <a:t>l’Azienda Regionale per l’Innovazione e gli Acquisti</a:t>
            </a:r>
            <a:r>
              <a:rPr lang="it-IT" sz="2200" b="1" dirty="0"/>
              <a:t>, </a:t>
            </a:r>
            <a:r>
              <a:rPr lang="it-IT" sz="2200" dirty="0"/>
              <a:t>ha realizzato un nuovo </a:t>
            </a:r>
            <a:r>
              <a:rPr lang="it-IT" sz="2200" b="1" dirty="0"/>
              <a:t>sistema informativo di gestione </a:t>
            </a:r>
            <a:r>
              <a:rPr lang="it-IT" sz="2200" dirty="0"/>
              <a:t>del servizio, nel segno dell’</a:t>
            </a:r>
            <a:r>
              <a:rPr lang="it-IT" sz="2200" b="1" dirty="0"/>
              <a:t>integrazione tecnologica</a:t>
            </a:r>
            <a:r>
              <a:rPr lang="it-IT" sz="2200" dirty="0"/>
              <a:t> e dell’</a:t>
            </a:r>
            <a:r>
              <a:rPr lang="it-IT" sz="2200" b="1" dirty="0"/>
              <a:t>innovazione digitale</a:t>
            </a:r>
            <a:r>
              <a:rPr lang="it-IT" sz="2200" dirty="0"/>
              <a:t>.</a:t>
            </a:r>
          </a:p>
        </p:txBody>
      </p:sp>
      <p:sp>
        <p:nvSpPr>
          <p:cNvPr id="39" name="Titolo 1">
            <a:extLst>
              <a:ext uri="{FF2B5EF4-FFF2-40B4-BE49-F238E27FC236}">
                <a16:creationId xmlns:a16="http://schemas.microsoft.com/office/drawing/2014/main" id="{80247A7A-D162-4E17-903C-1496AE47CBCB}"/>
              </a:ext>
            </a:extLst>
          </p:cNvPr>
          <p:cNvSpPr txBox="1">
            <a:spLocks/>
          </p:cNvSpPr>
          <p:nvPr/>
        </p:nvSpPr>
        <p:spPr>
          <a:xfrm>
            <a:off x="96252" y="207287"/>
            <a:ext cx="12192000" cy="753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1" kern="1200" spc="-150">
                <a:solidFill>
                  <a:srgbClr val="007239"/>
                </a:solidFill>
                <a:latin typeface="+mj-lt"/>
                <a:ea typeface="+mj-ea"/>
                <a:cs typeface="Helvetica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it-IT" sz="3600" spc="-135" dirty="0">
                <a:solidFill>
                  <a:srgbClr val="297A38"/>
                </a:solidFill>
              </a:rPr>
              <a:t>Contesto di Riferimento</a:t>
            </a:r>
            <a:br>
              <a:rPr lang="it-IT" sz="3600" dirty="0"/>
            </a:br>
            <a:r>
              <a:rPr lang="it-IT" sz="1600" spc="-131" dirty="0">
                <a:solidFill>
                  <a:srgbClr val="6A7069"/>
                </a:solidFill>
              </a:rPr>
              <a:t>L’allertamento di Protezione Civile: un servizio chiave per la prevenzione e la resilienza del territorio</a:t>
            </a:r>
            <a:endParaRPr lang="it-IT" i="1" dirty="0"/>
          </a:p>
        </p:txBody>
      </p:sp>
      <p:sp>
        <p:nvSpPr>
          <p:cNvPr id="2" name="Rectangle 1"/>
          <p:cNvSpPr/>
          <p:nvPr/>
        </p:nvSpPr>
        <p:spPr>
          <a:xfrm>
            <a:off x="4229265" y="1111769"/>
            <a:ext cx="1749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u="sng" dirty="0"/>
              <a:t>L’allertamento</a:t>
            </a:r>
            <a:endParaRPr lang="it-IT" u="sn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0091B9-A71B-4BB5-832C-ED88EF6DAF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600" y="1585557"/>
            <a:ext cx="2435669" cy="34505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29D403-E7EB-4BB3-B5EA-5BDBB93B7B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03" y="1579937"/>
            <a:ext cx="2435669" cy="342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46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42AD1F-08CD-416F-B9EE-C0674222DC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889" y="569551"/>
            <a:ext cx="12192000" cy="753080"/>
          </a:xfrm>
        </p:spPr>
        <p:txBody>
          <a:bodyPr/>
          <a:lstStyle/>
          <a:p>
            <a:r>
              <a:rPr lang="it-IT" dirty="0"/>
              <a:t>Oggi si parla di…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3DE223C-F064-4A46-9D79-4D410B1BDE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2" y="1745974"/>
            <a:ext cx="10299940" cy="3008906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dirty="0"/>
              <a:t>Meteorologia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dirty="0"/>
              <a:t>Allerte meteo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dirty="0"/>
              <a:t>Reti </a:t>
            </a:r>
            <a:r>
              <a:rPr lang="it-IT" dirty="0" err="1"/>
              <a:t>idropluviometriche</a:t>
            </a:r>
            <a:endParaRPr lang="it-IT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dirty="0"/>
              <a:t>Direttiva Europea sulle Alluvioni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dirty="0"/>
              <a:t>Piano di protezione civile comunali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dirty="0"/>
              <a:t>Presidio e monitoraggio del territorio con il volontariato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dirty="0"/>
              <a:t>App </a:t>
            </a:r>
            <a:r>
              <a:rPr lang="it-IT" dirty="0" err="1"/>
              <a:t>allertalom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30111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6965176-3246-4317-A08B-769321A954AC}"/>
              </a:ext>
            </a:extLst>
          </p:cNvPr>
          <p:cNvSpPr/>
          <p:nvPr/>
        </p:nvSpPr>
        <p:spPr>
          <a:xfrm>
            <a:off x="130842" y="1397744"/>
            <a:ext cx="4429909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dirty="0"/>
              <a:t>Il servizio integrato di gestione dell’allertamento</a:t>
            </a:r>
          </a:p>
          <a:p>
            <a:pPr algn="ctr"/>
            <a:r>
              <a:rPr lang="it-IT" sz="1600" b="1" dirty="0"/>
              <a:t>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600" b="1" dirty="0"/>
              <a:t>Ottimizza i processi </a:t>
            </a:r>
            <a:r>
              <a:rPr lang="it-IT" sz="1600" dirty="0"/>
              <a:t>di monitoraggio e analisi dei rischi da parte dei tecnici di Sala Operativa.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it-IT" sz="1600" b="1" dirty="0"/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600" b="1" dirty="0"/>
              <a:t>Automatizza</a:t>
            </a:r>
            <a:r>
              <a:rPr lang="it-IT" sz="1600" dirty="0"/>
              <a:t> la </a:t>
            </a:r>
            <a:r>
              <a:rPr lang="it-IT" sz="1600" b="1" dirty="0"/>
              <a:t>produzione</a:t>
            </a:r>
            <a:r>
              <a:rPr lang="it-IT" sz="1600" dirty="0"/>
              <a:t> dei documenti di allerta.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it-IT" sz="1600" dirty="0"/>
          </a:p>
          <a:p>
            <a:pPr marL="285744" indent="-285744" algn="just">
              <a:buFont typeface="Arial" panose="020B0604020202020204" pitchFamily="34" charset="0"/>
              <a:buChar char="•"/>
            </a:pPr>
            <a:r>
              <a:rPr lang="it-IT" sz="1600" b="1" dirty="0"/>
              <a:t>Permette</a:t>
            </a:r>
            <a:r>
              <a:rPr lang="it-IT" sz="1600" dirty="0"/>
              <a:t> </a:t>
            </a:r>
            <a:r>
              <a:rPr lang="it-IT" sz="1600" b="1" dirty="0"/>
              <a:t>l’invio </a:t>
            </a:r>
            <a:r>
              <a:rPr lang="it-IT" sz="1600" dirty="0"/>
              <a:t>delle allerte (sms, pec, peo) ad oltre </a:t>
            </a:r>
            <a:r>
              <a:rPr lang="it-IT" sz="1600" b="1" dirty="0"/>
              <a:t>13mila destinatari e </a:t>
            </a:r>
            <a:r>
              <a:rPr lang="it-IT" sz="1600" dirty="0"/>
              <a:t>la </a:t>
            </a:r>
            <a:r>
              <a:rPr lang="it-IT" sz="1600" b="1" dirty="0"/>
              <a:t>pubblicazione</a:t>
            </a:r>
            <a:r>
              <a:rPr lang="it-IT" sz="1600" dirty="0"/>
              <a:t> on line su </a:t>
            </a:r>
            <a:r>
              <a:rPr lang="it-IT" sz="1600" b="1" dirty="0"/>
              <a:t>web app e app.</a:t>
            </a:r>
          </a:p>
          <a:p>
            <a:pPr marL="285744" indent="-285744" algn="just">
              <a:buFont typeface="Arial" panose="020B0604020202020204" pitchFamily="34" charset="0"/>
              <a:buChar char="•"/>
            </a:pPr>
            <a:endParaRPr lang="it-IT" sz="1600" b="1" dirty="0"/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600" b="1" dirty="0"/>
              <a:t>Aumenta </a:t>
            </a:r>
            <a:r>
              <a:rPr lang="it-IT" sz="1600" dirty="0"/>
              <a:t>l’efficienza e tempestività delle strutture tecniche responsabili dell’allertamento.</a:t>
            </a:r>
          </a:p>
        </p:txBody>
      </p:sp>
      <p:sp>
        <p:nvSpPr>
          <p:cNvPr id="6" name="Rectangle 5"/>
          <p:cNvSpPr/>
          <p:nvPr/>
        </p:nvSpPr>
        <p:spPr>
          <a:xfrm>
            <a:off x="7237922" y="1274633"/>
            <a:ext cx="447699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dirty="0"/>
              <a:t>allertaLOM: </a:t>
            </a:r>
            <a:r>
              <a:rPr lang="it-IT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l’allerta in tempo reale</a:t>
            </a:r>
            <a:endParaRPr lang="it-IT" sz="1600" dirty="0"/>
          </a:p>
          <a:p>
            <a:pPr algn="just"/>
            <a:endParaRPr lang="it-IT" sz="1600" dirty="0"/>
          </a:p>
          <a:p>
            <a:pPr algn="just"/>
            <a:r>
              <a:rPr lang="it-IT" sz="1600" dirty="0"/>
              <a:t>La </a:t>
            </a:r>
            <a:r>
              <a:rPr lang="it-IT" sz="1600" i="1" dirty="0"/>
              <a:t>mobile App </a:t>
            </a:r>
            <a:r>
              <a:rPr lang="it-IT" sz="1600" b="1" dirty="0"/>
              <a:t>allertaLOM</a:t>
            </a:r>
            <a:r>
              <a:rPr lang="it-IT" sz="1600" dirty="0"/>
              <a:t> (e la sua versione </a:t>
            </a:r>
            <a:r>
              <a:rPr lang="it-IT" sz="1600" i="1" dirty="0"/>
              <a:t>web)</a:t>
            </a:r>
            <a:r>
              <a:rPr lang="it-IT" sz="1600" dirty="0"/>
              <a:t> è destinata ad </a:t>
            </a:r>
            <a:r>
              <a:rPr lang="it-IT" sz="1600" b="1" dirty="0"/>
              <a:t>enti, operatori e cittadini</a:t>
            </a:r>
            <a:r>
              <a:rPr lang="it-IT" sz="1600" dirty="0"/>
              <a:t>.</a:t>
            </a:r>
          </a:p>
          <a:p>
            <a:pPr algn="just"/>
            <a:r>
              <a:rPr lang="it-IT" sz="1600" dirty="0"/>
              <a:t> </a:t>
            </a:r>
          </a:p>
          <a:p>
            <a:pPr algn="just"/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Rispetto alla precedente App, ha </a:t>
            </a:r>
            <a:r>
              <a:rPr lang="it-IT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funzionalità più evolute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 e offre un’esperienza </a:t>
            </a:r>
            <a:r>
              <a:rPr lang="it-IT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utente intuitiva e semplice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, dando all’utente tutte le informazioni chiave in caso di allerta. </a:t>
            </a:r>
          </a:p>
          <a:p>
            <a:pPr algn="just"/>
            <a:endParaRPr lang="it-IT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44" indent="-285744" algn="just">
              <a:buFont typeface="Arial" panose="020B0604020202020204" pitchFamily="34" charset="0"/>
              <a:buChar char="•"/>
            </a:pP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Aggiorna</a:t>
            </a:r>
            <a:r>
              <a:rPr lang="it-IT" sz="12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sullo </a:t>
            </a:r>
            <a:r>
              <a:rPr lang="it-IT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stato di allerta 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del territorio di proprio interesse</a:t>
            </a:r>
          </a:p>
          <a:p>
            <a:pPr marL="285744" indent="-285744" algn="just">
              <a:buFont typeface="Arial" panose="020B0604020202020204" pitchFamily="34" charset="0"/>
              <a:buChar char="•"/>
            </a:pPr>
            <a:r>
              <a:rPr lang="it-IT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Facilita 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la</a:t>
            </a:r>
            <a:r>
              <a:rPr lang="it-IT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 fruibilità e comprensione 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delle informazioni tecniche</a:t>
            </a:r>
          </a:p>
          <a:p>
            <a:pPr marL="285744" indent="-285744" algn="just">
              <a:buFont typeface="Arial" panose="020B0604020202020204" pitchFamily="34" charset="0"/>
              <a:buChar char="•"/>
            </a:pPr>
            <a:r>
              <a:rPr lang="it-IT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Fornisce 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una </a:t>
            </a:r>
            <a:r>
              <a:rPr lang="it-IT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visione dinamica 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su</a:t>
            </a:r>
            <a:r>
              <a:rPr lang="it-IT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 mappa 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delle previsioni </a:t>
            </a:r>
          </a:p>
          <a:p>
            <a:pPr marL="285744" indent="-285744" algn="just">
              <a:buFont typeface="Arial" panose="020B0604020202020204" pitchFamily="34" charset="0"/>
              <a:buChar char="•"/>
            </a:pPr>
            <a:r>
              <a:rPr lang="it-IT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Mostra l’evoluzione temporale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 degli effetti al suolo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80247A7A-D162-4E17-903C-1496AE47CBCB}"/>
              </a:ext>
            </a:extLst>
          </p:cNvPr>
          <p:cNvSpPr txBox="1">
            <a:spLocks/>
          </p:cNvSpPr>
          <p:nvPr/>
        </p:nvSpPr>
        <p:spPr>
          <a:xfrm>
            <a:off x="96252" y="207287"/>
            <a:ext cx="12192000" cy="753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1" kern="1200" spc="-150">
                <a:solidFill>
                  <a:srgbClr val="007239"/>
                </a:solidFill>
                <a:latin typeface="+mj-lt"/>
                <a:ea typeface="+mj-ea"/>
                <a:cs typeface="Helvetica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it-IT" sz="3600" spc="-135" dirty="0">
                <a:solidFill>
                  <a:srgbClr val="297A38"/>
                </a:solidFill>
              </a:rPr>
              <a:t>Gli strumenti della trasformazione</a:t>
            </a:r>
          </a:p>
          <a:p>
            <a:pPr marL="12700">
              <a:spcBef>
                <a:spcPts val="100"/>
              </a:spcBef>
            </a:pPr>
            <a:r>
              <a:rPr lang="it-IT" sz="1600" spc="-131" dirty="0">
                <a:solidFill>
                  <a:srgbClr val="6A7069"/>
                </a:solidFill>
              </a:rPr>
              <a:t>Innovazione digitale a supporto del sistema di Protezione civile</a:t>
            </a:r>
            <a:endParaRPr lang="it-IT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60751" y="1376791"/>
            <a:ext cx="2252611" cy="43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magin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654" y="1287956"/>
            <a:ext cx="1657421" cy="140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78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9">
            <a:extLst>
              <a:ext uri="{FF2B5EF4-FFF2-40B4-BE49-F238E27FC236}">
                <a16:creationId xmlns:a16="http://schemas.microsoft.com/office/drawing/2014/main" id="{B5498907-AB79-4D4E-88FC-1C18B350561A}"/>
              </a:ext>
            </a:extLst>
          </p:cNvPr>
          <p:cNvSpPr>
            <a:spLocks noChangeAspect="1"/>
          </p:cNvSpPr>
          <p:nvPr/>
        </p:nvSpPr>
        <p:spPr>
          <a:xfrm>
            <a:off x="2785828" y="3116550"/>
            <a:ext cx="1478755" cy="283678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4503" y="4534939"/>
            <a:ext cx="2850127" cy="1619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417" y="424943"/>
            <a:ext cx="2225233" cy="4343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Rounded Rectangular Callout 17"/>
          <p:cNvSpPr/>
          <p:nvPr/>
        </p:nvSpPr>
        <p:spPr>
          <a:xfrm>
            <a:off x="8394490" y="1085262"/>
            <a:ext cx="3473047" cy="4687477"/>
          </a:xfrm>
          <a:prstGeom prst="wedgeRoundRectCallout">
            <a:avLst>
              <a:gd name="adj1" fmla="val -80177"/>
              <a:gd name="adj2" fmla="val -5814"/>
              <a:gd name="adj3" fmla="val 16667"/>
            </a:avLst>
          </a:prstGeom>
          <a:noFill/>
          <a:ln w="285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Il nome </a:t>
            </a:r>
            <a:r>
              <a:rPr lang="it-IT" sz="16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allertaLOM</a:t>
            </a:r>
            <a:r>
              <a:rPr lang="it-IT" sz="16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algn="ctr"/>
            <a:endParaRPr lang="it-IT" sz="8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it-IT" sz="16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Nasce dalle linee guida internazionali UN della comunicazione social in emergenza</a:t>
            </a:r>
            <a:r>
              <a:rPr lang="it-IT" sz="1600" i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it-IT" sz="16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che prevedono semplicità e chiarezza dei messaggi emessi dalle fonti informative ufficiali.</a:t>
            </a:r>
          </a:p>
          <a:p>
            <a:pPr algn="ctr"/>
            <a:endParaRPr lang="it-IT" sz="1600" i="1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it-IT" sz="16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Adatto all’uso sui social media come hashtag standard in caso di allerta</a:t>
            </a:r>
          </a:p>
          <a:p>
            <a:pPr algn="ctr"/>
            <a:r>
              <a:rPr lang="it-IT" sz="1600" i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Tipo di emergenza + localizzazione</a:t>
            </a:r>
          </a:p>
          <a:p>
            <a:pPr algn="ctr"/>
            <a:r>
              <a:rPr lang="it-IT" sz="16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#allertaLOM #allertaPIE #allertaTOS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01" y="1778179"/>
            <a:ext cx="1612995" cy="309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269" y="280879"/>
            <a:ext cx="586012" cy="58601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528" y="138086"/>
            <a:ext cx="847381" cy="847381"/>
          </a:xfrm>
          <a:prstGeom prst="rect">
            <a:avLst/>
          </a:prstGeom>
        </p:spPr>
      </p:pic>
      <p:sp>
        <p:nvSpPr>
          <p:cNvPr id="4" name="object 11">
            <a:extLst>
              <a:ext uri="{FF2B5EF4-FFF2-40B4-BE49-F238E27FC236}">
                <a16:creationId xmlns:a16="http://schemas.microsoft.com/office/drawing/2014/main" id="{FA9662A6-1BD8-4F89-996B-67AEADCED1AD}"/>
              </a:ext>
            </a:extLst>
          </p:cNvPr>
          <p:cNvSpPr>
            <a:spLocks noChangeAspect="1"/>
          </p:cNvSpPr>
          <p:nvPr/>
        </p:nvSpPr>
        <p:spPr>
          <a:xfrm>
            <a:off x="445684" y="1219852"/>
            <a:ext cx="1612995" cy="3094941"/>
          </a:xfrm>
          <a:prstGeom prst="rect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768" y="187963"/>
            <a:ext cx="747624" cy="747624"/>
          </a:xfrm>
          <a:prstGeom prst="rect">
            <a:avLst/>
          </a:prstGeom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0A0B2E98-1545-4785-8C0D-916E9A8873EB}"/>
              </a:ext>
            </a:extLst>
          </p:cNvPr>
          <p:cNvSpPr txBox="1">
            <a:spLocks/>
          </p:cNvSpPr>
          <p:nvPr/>
        </p:nvSpPr>
        <p:spPr>
          <a:xfrm>
            <a:off x="96252" y="207287"/>
            <a:ext cx="12192000" cy="753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1" kern="1200" spc="-150">
                <a:solidFill>
                  <a:srgbClr val="007239"/>
                </a:solidFill>
                <a:latin typeface="+mj-lt"/>
                <a:ea typeface="+mj-ea"/>
                <a:cs typeface="Helvetica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it-IT" sz="3600" spc="-135" dirty="0">
                <a:solidFill>
                  <a:srgbClr val="297A38"/>
                </a:solidFill>
              </a:rPr>
              <a:t>allertaLOM</a:t>
            </a:r>
          </a:p>
          <a:p>
            <a:pPr marL="12700">
              <a:spcBef>
                <a:spcPts val="100"/>
              </a:spcBef>
            </a:pPr>
            <a:r>
              <a:rPr lang="it-IT" sz="1600" spc="-131" dirty="0">
                <a:solidFill>
                  <a:srgbClr val="6A7069"/>
                </a:solidFill>
              </a:rPr>
              <a:t>La comunicazione di emergenza nell’era dei social media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27784804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6803" y="38436"/>
            <a:ext cx="11798395" cy="753080"/>
          </a:xfrm>
        </p:spPr>
        <p:txBody>
          <a:bodyPr>
            <a:normAutofit fontScale="90000"/>
          </a:bodyPr>
          <a:lstStyle/>
          <a:p>
            <a:br>
              <a:rPr lang="it-IT" sz="3200" spc="-135" dirty="0"/>
            </a:br>
            <a:r>
              <a:rPr lang="it-IT" sz="4000" spc="-135" dirty="0"/>
              <a:t>Caratteristiche Generali</a:t>
            </a:r>
            <a:br>
              <a:rPr lang="it-IT" sz="2800" dirty="0"/>
            </a:br>
            <a:r>
              <a:rPr lang="it-IT" sz="1800" dirty="0">
                <a:solidFill>
                  <a:srgbClr val="7F7F7F"/>
                </a:solidFill>
              </a:rPr>
              <a:t>AllertaLOM : l’allerta in un colpo d’occhio</a:t>
            </a:r>
            <a:br>
              <a:rPr lang="it-IT" sz="3200" dirty="0"/>
            </a:br>
            <a:endParaRPr lang="it-IT" sz="2800" dirty="0"/>
          </a:p>
        </p:txBody>
      </p:sp>
      <p:sp>
        <p:nvSpPr>
          <p:cNvPr id="3" name="Subtitle 2"/>
          <p:cNvSpPr>
            <a:spLocks noGrp="1" noChangeAspect="1"/>
          </p:cNvSpPr>
          <p:nvPr>
            <p:ph type="subTitle" idx="1"/>
          </p:nvPr>
        </p:nvSpPr>
        <p:spPr>
          <a:xfrm>
            <a:off x="5791200" y="1352556"/>
            <a:ext cx="6086272" cy="4734261"/>
          </a:xfrm>
        </p:spPr>
        <p:txBody>
          <a:bodyPr>
            <a:normAutofit/>
          </a:bodyPr>
          <a:lstStyle/>
          <a:p>
            <a:pPr algn="ctr"/>
            <a:r>
              <a:rPr lang="it-IT" sz="3733" b="1" spc="-115" dirty="0">
                <a:solidFill>
                  <a:srgbClr val="007239"/>
                </a:solidFill>
                <a:latin typeface="+mn-lt"/>
                <a:ea typeface="+mj-ea"/>
              </a:rPr>
              <a:t>allertaLOM</a:t>
            </a:r>
            <a:r>
              <a:rPr lang="it-IT" sz="1600" b="1" dirty="0"/>
              <a:t>  </a:t>
            </a:r>
            <a:endParaRPr lang="it-IT" sz="1600" dirty="0"/>
          </a:p>
          <a:p>
            <a:r>
              <a:rPr lang="it-IT" sz="2000" spc="-115" dirty="0">
                <a:latin typeface="+mn-lt"/>
                <a:ea typeface="+mj-ea"/>
                <a:cs typeface="Helvetica" panose="020B0604020202020204" pitchFamily="34" charset="0"/>
              </a:rPr>
              <a:t>L’app permette di: </a:t>
            </a:r>
          </a:p>
          <a:p>
            <a:pPr indent="-228589">
              <a:buFont typeface="Arial" panose="020B0604020202020204" pitchFamily="34" charset="0"/>
              <a:buChar char="•"/>
            </a:pPr>
            <a:r>
              <a:rPr lang="it-IT" sz="2000" b="1" spc="-115" dirty="0">
                <a:latin typeface="+mn-lt"/>
                <a:ea typeface="+mj-ea"/>
                <a:cs typeface="Helvetica" panose="020B0604020202020204" pitchFamily="34" charset="0"/>
              </a:rPr>
              <a:t>monitorare la situazione </a:t>
            </a:r>
            <a:r>
              <a:rPr lang="it-IT" sz="2000" spc="-115" dirty="0">
                <a:latin typeface="+mn-lt"/>
                <a:ea typeface="+mj-ea"/>
                <a:cs typeface="Helvetica" panose="020B0604020202020204" pitchFamily="34" charset="0"/>
              </a:rPr>
              <a:t>sui Comuni preferiti oppure su tutta la regione; </a:t>
            </a:r>
          </a:p>
          <a:p>
            <a:pPr indent="-228589">
              <a:buFont typeface="Arial" panose="020B0604020202020204" pitchFamily="34" charset="0"/>
              <a:buChar char="•"/>
            </a:pPr>
            <a:r>
              <a:rPr lang="it-IT" sz="2000" b="1" spc="-115" dirty="0">
                <a:latin typeface="+mn-lt"/>
                <a:ea typeface="+mj-ea"/>
                <a:cs typeface="Helvetica" panose="020B0604020202020204" pitchFamily="34" charset="0"/>
              </a:rPr>
              <a:t>seguire l’evoluzione </a:t>
            </a:r>
            <a:r>
              <a:rPr lang="it-IT" sz="2000" spc="-115" dirty="0">
                <a:latin typeface="+mn-lt"/>
                <a:ea typeface="+mj-ea"/>
                <a:cs typeface="Helvetica" panose="020B0604020202020204" pitchFamily="34" charset="0"/>
              </a:rPr>
              <a:t>su mappa dei livelli di allerta nell’arco di 36 ore e condividerle con i contatti via social, messaggistica o mail;</a:t>
            </a:r>
          </a:p>
          <a:p>
            <a:pPr indent="-228589">
              <a:buFont typeface="Arial" panose="020B0604020202020204" pitchFamily="34" charset="0"/>
              <a:buChar char="•"/>
            </a:pPr>
            <a:r>
              <a:rPr lang="it-IT" sz="2000" b="1" spc="-115" dirty="0">
                <a:latin typeface="+mn-lt"/>
                <a:ea typeface="+mj-ea"/>
                <a:cs typeface="Helvetica" panose="020B0604020202020204" pitchFamily="34" charset="0"/>
              </a:rPr>
              <a:t>personalizzare la ricezione delle notifiche </a:t>
            </a:r>
            <a:r>
              <a:rPr lang="it-IT" sz="2000" spc="-115" dirty="0">
                <a:latin typeface="+mn-lt"/>
                <a:ea typeface="+mj-ea"/>
                <a:cs typeface="Helvetica" panose="020B0604020202020204" pitchFamily="34" charset="0"/>
              </a:rPr>
              <a:t>su tutti i rischi oppure sui singoli rischi;</a:t>
            </a:r>
          </a:p>
          <a:p>
            <a:pPr indent="-228589">
              <a:buFont typeface="Arial" panose="020B0604020202020204" pitchFamily="34" charset="0"/>
              <a:buChar char="•"/>
            </a:pPr>
            <a:r>
              <a:rPr lang="it-IT" sz="2000" b="1" spc="-115" dirty="0">
                <a:latin typeface="+mn-lt"/>
                <a:ea typeface="+mj-ea"/>
                <a:cs typeface="Helvetica" panose="020B0604020202020204" pitchFamily="34" charset="0"/>
              </a:rPr>
              <a:t>ricevere notifiche sull’emissione di allerte </a:t>
            </a:r>
            <a:r>
              <a:rPr lang="it-IT" sz="2000" spc="-115" dirty="0">
                <a:latin typeface="+mn-lt"/>
                <a:ea typeface="+mj-ea"/>
                <a:cs typeface="Helvetica" panose="020B0604020202020204" pitchFamily="34" charset="0"/>
              </a:rPr>
              <a:t>nei Comuni preferiti sui rischi prescelti;</a:t>
            </a:r>
          </a:p>
          <a:p>
            <a:pPr indent="-228589">
              <a:buFont typeface="Arial" panose="020B0604020202020204" pitchFamily="34" charset="0"/>
              <a:buChar char="•"/>
            </a:pPr>
            <a:r>
              <a:rPr lang="it-IT" sz="2000" b="1" spc="-115" dirty="0">
                <a:latin typeface="+mn-lt"/>
                <a:ea typeface="+mj-ea"/>
                <a:cs typeface="Helvetica" panose="020B0604020202020204" pitchFamily="34" charset="0"/>
              </a:rPr>
              <a:t>scaricare e consultare </a:t>
            </a:r>
            <a:r>
              <a:rPr lang="it-IT" sz="2000" spc="-115" dirty="0">
                <a:latin typeface="+mn-lt"/>
                <a:ea typeface="+mj-ea"/>
                <a:cs typeface="Helvetica" panose="020B0604020202020204" pitchFamily="34" charset="0"/>
              </a:rPr>
              <a:t>i documenti di allerta.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lumMod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886" y="3238324"/>
            <a:ext cx="923695" cy="7906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56" y="1098777"/>
            <a:ext cx="1877171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11" y="1743124"/>
            <a:ext cx="1877171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697" y="2562911"/>
            <a:ext cx="1874740" cy="36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ounded Rectangular Callout 4"/>
          <p:cNvSpPr/>
          <p:nvPr/>
        </p:nvSpPr>
        <p:spPr>
          <a:xfrm>
            <a:off x="5565057" y="1180511"/>
            <a:ext cx="6233339" cy="4906307"/>
          </a:xfrm>
          <a:prstGeom prst="wedgeRoundRectCallout">
            <a:avLst>
              <a:gd name="adj1" fmla="val -61943"/>
              <a:gd name="adj2" fmla="val -1453"/>
              <a:gd name="adj3" fmla="val 16667"/>
            </a:avLst>
          </a:prstGeom>
          <a:noFill/>
          <a:ln w="28575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2400"/>
          </a:p>
        </p:txBody>
      </p:sp>
    </p:spTree>
    <p:extLst>
      <p:ext uri="{BB962C8B-B14F-4D97-AF65-F5344CB8AC3E}">
        <p14:creationId xmlns:p14="http://schemas.microsoft.com/office/powerpoint/2010/main" val="3327853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63" y="1401417"/>
            <a:ext cx="985224" cy="8757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351" y="1369494"/>
            <a:ext cx="926684" cy="823719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686" y="465265"/>
            <a:ext cx="1410087" cy="2700000"/>
          </a:xfrm>
          <a:prstGeom prst="rect">
            <a:avLst/>
          </a:prstGeom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341" y="1339550"/>
            <a:ext cx="1693840" cy="1137471"/>
          </a:xfrm>
          <a:prstGeom prst="rect">
            <a:avLst/>
          </a:prstGeom>
          <a:solidFill>
            <a:srgbClr val="297A38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548" y="96343"/>
            <a:ext cx="11798395" cy="753080"/>
          </a:xfrm>
        </p:spPr>
        <p:txBody>
          <a:bodyPr/>
          <a:lstStyle/>
          <a:p>
            <a:br>
              <a:rPr lang="it-IT" sz="3200" spc="-135" dirty="0"/>
            </a:br>
            <a:r>
              <a:rPr lang="it-IT" sz="3200" spc="-135" dirty="0"/>
              <a:t>A chi è rivolto </a:t>
            </a:r>
            <a:br>
              <a:rPr lang="it-IT" sz="3200" spc="-135" dirty="0"/>
            </a:br>
            <a:r>
              <a:rPr lang="it-IT" sz="2000" dirty="0">
                <a:solidFill>
                  <a:srgbClr val="7F7F7F"/>
                </a:solidFill>
              </a:rPr>
              <a:t>AllertaLOM : uno strumento utile, semplice, per tutti</a:t>
            </a:r>
            <a:br>
              <a:rPr lang="it-IT" sz="3200" dirty="0"/>
            </a:br>
            <a:endParaRPr lang="it-IT" sz="2800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302267" y="3619610"/>
            <a:ext cx="5496128" cy="2454359"/>
          </a:xfrm>
          <a:prstGeom prst="rect">
            <a:avLst/>
          </a:prstGeom>
        </p:spPr>
        <p:txBody>
          <a:bodyPr/>
          <a:lstStyle/>
          <a:p>
            <a:pPr marL="285744" indent="-285744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it-IT" dirty="0">
                <a:cs typeface="Helvetica"/>
              </a:rPr>
              <a:t>È una </a:t>
            </a:r>
            <a:r>
              <a:rPr lang="it-IT" b="1" dirty="0">
                <a:cs typeface="Helvetica"/>
              </a:rPr>
              <a:t>fonte di informazione </a:t>
            </a:r>
            <a:r>
              <a:rPr lang="it-IT" dirty="0">
                <a:cs typeface="Helvetica"/>
              </a:rPr>
              <a:t>attendibile in caso di allerta.</a:t>
            </a:r>
          </a:p>
          <a:p>
            <a:pPr marL="285744" indent="-285744" defTabSz="457189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it-IT" b="1" dirty="0">
                <a:cs typeface="Helvetica"/>
              </a:rPr>
              <a:t>Aiuta a capire </a:t>
            </a:r>
            <a:r>
              <a:rPr lang="it-IT" dirty="0">
                <a:cs typeface="Helvetica"/>
              </a:rPr>
              <a:t>quando e come adottare le misure di auto-protezione, secondo le indicazioni delle Autorità locali di Protezione Civile.</a:t>
            </a:r>
          </a:p>
          <a:p>
            <a:pPr marL="285744" indent="-285744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it-IT" dirty="0">
                <a:cs typeface="Helvetica"/>
              </a:rPr>
              <a:t>Rappresenta uno </a:t>
            </a:r>
            <a:r>
              <a:rPr lang="it-IT" b="1" dirty="0">
                <a:highlight>
                  <a:srgbClr val="FFFFFF"/>
                </a:highlight>
              </a:rPr>
              <a:t>strumento digitale </a:t>
            </a:r>
            <a:r>
              <a:rPr lang="it-IT" dirty="0">
                <a:highlight>
                  <a:srgbClr val="FFFFFF"/>
                </a:highlight>
              </a:rPr>
              <a:t>per la diffusione della </a:t>
            </a:r>
            <a:r>
              <a:rPr lang="it-IT" b="1" dirty="0">
                <a:highlight>
                  <a:srgbClr val="FFFFFF"/>
                </a:highlight>
              </a:rPr>
              <a:t>cultura</a:t>
            </a:r>
            <a:r>
              <a:rPr lang="it-IT" dirty="0">
                <a:highlight>
                  <a:srgbClr val="FFFFFF"/>
                </a:highlight>
              </a:rPr>
              <a:t> di Protezione Civile e per la </a:t>
            </a:r>
            <a:r>
              <a:rPr lang="it-IT" b="1" dirty="0">
                <a:highlight>
                  <a:srgbClr val="FFFFFF"/>
                </a:highlight>
              </a:rPr>
              <a:t>costruzione di comunità e territori resilienti</a:t>
            </a:r>
            <a:r>
              <a:rPr lang="it-IT" dirty="0">
                <a:highlight>
                  <a:srgbClr val="FFFFFF"/>
                </a:highlight>
              </a:rPr>
              <a:t>.  </a:t>
            </a:r>
            <a:endParaRPr lang="it-IT" dirty="0">
              <a:cs typeface="Helvetic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9925" y="3326467"/>
            <a:ext cx="5733779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endParaRPr lang="it-IT" b="1" dirty="0">
              <a:cs typeface="Helvetica"/>
            </a:endParaRPr>
          </a:p>
          <a:p>
            <a:pPr marL="285744" indent="-285744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it-IT" dirty="0">
                <a:cs typeface="Helvetica"/>
              </a:rPr>
              <a:t>È uno </a:t>
            </a:r>
            <a:r>
              <a:rPr lang="it-IT" b="1" dirty="0">
                <a:cs typeface="Helvetica"/>
              </a:rPr>
              <a:t>strumento di lavoro innovativo a supporto </a:t>
            </a:r>
            <a:r>
              <a:rPr lang="it-IT" dirty="0">
                <a:cs typeface="Helvetica"/>
              </a:rPr>
              <a:t>di Sindaci, funzionari tecnici, volontari che operano sul territorio.</a:t>
            </a:r>
          </a:p>
          <a:p>
            <a:pPr marL="285744" indent="-285744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it-IT" dirty="0">
              <a:cs typeface="Helvetica"/>
            </a:endParaRPr>
          </a:p>
          <a:p>
            <a:pPr marL="285744" indent="-285744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it-IT" dirty="0">
                <a:cs typeface="Helvetica"/>
              </a:rPr>
              <a:t>Rende </a:t>
            </a:r>
            <a:r>
              <a:rPr lang="it-IT" b="1" dirty="0">
                <a:cs typeface="Helvetica"/>
              </a:rPr>
              <a:t>disponibili in tempo reale </a:t>
            </a:r>
            <a:r>
              <a:rPr lang="it-IT" dirty="0">
                <a:cs typeface="Helvetica"/>
              </a:rPr>
              <a:t>le allerte, </a:t>
            </a:r>
            <a:r>
              <a:rPr lang="it-IT" b="1" dirty="0">
                <a:cs typeface="Helvetica"/>
              </a:rPr>
              <a:t>velocizzando l’attivazione </a:t>
            </a:r>
            <a:r>
              <a:rPr lang="it-IT" dirty="0">
                <a:cs typeface="Helvetica"/>
              </a:rPr>
              <a:t>delle misure di contrasto a livello locale, previste nei Piani Comunali di Protezione Civile.</a:t>
            </a:r>
            <a:endParaRPr lang="it-IT" dirty="0"/>
          </a:p>
        </p:txBody>
      </p:sp>
      <p:sp>
        <p:nvSpPr>
          <p:cNvPr id="3" name="Rectangle 2"/>
          <p:cNvSpPr/>
          <p:nvPr/>
        </p:nvSpPr>
        <p:spPr>
          <a:xfrm>
            <a:off x="7027053" y="2667505"/>
            <a:ext cx="19046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it-IT" sz="2000" b="1" dirty="0">
                <a:cs typeface="Helvetica"/>
              </a:rPr>
              <a:t>Per i Cittadini </a:t>
            </a:r>
          </a:p>
        </p:txBody>
      </p:sp>
      <p:sp>
        <p:nvSpPr>
          <p:cNvPr id="4" name="Rectangle 3"/>
          <p:cNvSpPr/>
          <p:nvPr/>
        </p:nvSpPr>
        <p:spPr>
          <a:xfrm>
            <a:off x="1570991" y="2618581"/>
            <a:ext cx="33935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it-IT" sz="2000" b="1" dirty="0">
                <a:cs typeface="Helvetica"/>
              </a:rPr>
              <a:t>Per il sistema locale di Protezione Civile</a:t>
            </a:r>
            <a:r>
              <a:rPr lang="it-IT" sz="2000" dirty="0">
                <a:cs typeface="Helvetica"/>
              </a:rPr>
              <a:t> </a:t>
            </a:r>
          </a:p>
        </p:txBody>
      </p:sp>
      <p:pic>
        <p:nvPicPr>
          <p:cNvPr id="9" name="Picture 8" descr="A screenshot of a cell phone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526" y="801715"/>
            <a:ext cx="1407871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284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714A1CF6-9553-46B7-AFD4-F787A9E58066}"/>
              </a:ext>
            </a:extLst>
          </p:cNvPr>
          <p:cNvSpPr/>
          <p:nvPr/>
        </p:nvSpPr>
        <p:spPr>
          <a:xfrm>
            <a:off x="0" y="1886074"/>
            <a:ext cx="12192000" cy="716703"/>
          </a:xfrm>
          <a:prstGeom prst="rect">
            <a:avLst/>
          </a:prstGeom>
          <a:solidFill>
            <a:srgbClr val="297A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49ED15-0866-40D4-870D-BBC01E3959E2}"/>
              </a:ext>
            </a:extLst>
          </p:cNvPr>
          <p:cNvSpPr txBox="1"/>
          <p:nvPr/>
        </p:nvSpPr>
        <p:spPr>
          <a:xfrm>
            <a:off x="296125" y="1287583"/>
            <a:ext cx="3911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L’utente può accedere alla </a:t>
            </a: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versione web 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dell’applicazione all’indirizzo:</a:t>
            </a:r>
          </a:p>
        </p:txBody>
      </p:sp>
      <p:sp>
        <p:nvSpPr>
          <p:cNvPr id="30" name="Titolo 1">
            <a:extLst>
              <a:ext uri="{FF2B5EF4-FFF2-40B4-BE49-F238E27FC236}">
                <a16:creationId xmlns:a16="http://schemas.microsoft.com/office/drawing/2014/main" id="{E91CD4FF-4C1C-45F5-AC4B-56CD3CF9DABF}"/>
              </a:ext>
            </a:extLst>
          </p:cNvPr>
          <p:cNvSpPr txBox="1">
            <a:spLocks/>
          </p:cNvSpPr>
          <p:nvPr/>
        </p:nvSpPr>
        <p:spPr>
          <a:xfrm>
            <a:off x="5696691" y="6579572"/>
            <a:ext cx="798621" cy="198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7239"/>
                </a:solidFill>
                <a:latin typeface="+mj-lt"/>
                <a:ea typeface="+mj-ea"/>
                <a:cs typeface="Helvetica"/>
              </a:defRPr>
            </a:lvl1pPr>
          </a:lstStyle>
          <a:p>
            <a:r>
              <a:rPr lang="it-IT" sz="1600" dirty="0">
                <a:solidFill>
                  <a:schemeClr val="bg1"/>
                </a:solidFill>
                <a:latin typeface="Titillium Web" panose="00000500000000000000" pitchFamily="2" charset="0"/>
              </a:rPr>
              <a:t>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1496EE-4644-4A91-A1E2-BA11FA565601}"/>
              </a:ext>
            </a:extLst>
          </p:cNvPr>
          <p:cNvSpPr txBox="1"/>
          <p:nvPr/>
        </p:nvSpPr>
        <p:spPr>
          <a:xfrm>
            <a:off x="296126" y="1976391"/>
            <a:ext cx="4955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Titillium Web" panose="00000500000000000000" pitchFamily="2" charset="0"/>
              </a:rPr>
              <a:t>www.allertalom.regione.lombardia.it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A131F6-A42B-4B00-AA11-91431838DC5C}"/>
              </a:ext>
            </a:extLst>
          </p:cNvPr>
          <p:cNvSpPr txBox="1"/>
          <p:nvPr/>
        </p:nvSpPr>
        <p:spPr>
          <a:xfrm>
            <a:off x="408779" y="3305897"/>
            <a:ext cx="4614365" cy="2062103"/>
          </a:xfrm>
          <a:prstGeom prst="rect">
            <a:avLst/>
          </a:prstGeom>
          <a:noFill/>
          <a:ln w="57150">
            <a:solidFill>
              <a:srgbClr val="297A38"/>
            </a:solidFill>
          </a:ln>
        </p:spPr>
        <p:txBody>
          <a:bodyPr wrap="square" rtlCol="0">
            <a:spAutoFit/>
          </a:bodyPr>
          <a:lstStyle/>
          <a:p>
            <a:pPr algn="just"/>
            <a:endParaRPr lang="it-IT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versione </a:t>
            </a: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web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oltre a fornire la visione dinamica 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sulle allerte di protezione civile </a:t>
            </a:r>
            <a:r>
              <a:rPr lang="it-IT" sz="1600" dirty="0">
                <a:latin typeface="Helvetica" panose="020B0604020202020204" pitchFamily="34" charset="0"/>
                <a:cs typeface="Helvetica" panose="020B0604020202020204" pitchFamily="34" charset="0"/>
              </a:rPr>
              <a:t>mettendo a disposizione dell’ utente tutte le informazioni chiave, 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consente anche di accedere all’</a:t>
            </a: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archivio storico completo 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dei documenti di allerta della Protezione Civile.</a:t>
            </a:r>
          </a:p>
          <a:p>
            <a:pPr algn="just"/>
            <a:endParaRPr lang="it-IT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A699EB-CEDE-4304-9087-49ED03B88C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548" y="96343"/>
            <a:ext cx="11798395" cy="753080"/>
          </a:xfrm>
        </p:spPr>
        <p:txBody>
          <a:bodyPr/>
          <a:lstStyle/>
          <a:p>
            <a:br>
              <a:rPr lang="it-IT" sz="3200" spc="-135" dirty="0"/>
            </a:br>
            <a:r>
              <a:rPr lang="it-IT" sz="3200" spc="-135" dirty="0"/>
              <a:t>ARCHIVIO STORICO ALLERTE</a:t>
            </a:r>
            <a:br>
              <a:rPr lang="it-IT" sz="3200" spc="-135" dirty="0"/>
            </a:br>
            <a:r>
              <a:rPr lang="it-IT" sz="2000" spc="-135" dirty="0">
                <a:solidFill>
                  <a:srgbClr val="7F7F7F"/>
                </a:solidFill>
              </a:rPr>
              <a:t>Web APP a</a:t>
            </a:r>
            <a:r>
              <a:rPr lang="it-IT" sz="2000" dirty="0">
                <a:solidFill>
                  <a:srgbClr val="7F7F7F"/>
                </a:solidFill>
              </a:rPr>
              <a:t>llertaLOM </a:t>
            </a:r>
            <a:br>
              <a:rPr lang="it-IT" sz="3200" dirty="0"/>
            </a:br>
            <a:endParaRPr lang="it-IT" sz="28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022416F-E66E-4291-B22E-095C34695F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10" y="2756929"/>
            <a:ext cx="732100" cy="8198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E859DA-C8E2-422A-9B26-07EA0A76B5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569" y="1302765"/>
            <a:ext cx="6718375" cy="454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050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42">
            <a:extLst>
              <a:ext uri="{FF2B5EF4-FFF2-40B4-BE49-F238E27FC236}">
                <a16:creationId xmlns:a16="http://schemas.microsoft.com/office/drawing/2014/main" id="{774AFB54-E112-4DBD-A6DD-54F6EB521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147" y="44137"/>
            <a:ext cx="12192000" cy="753080"/>
          </a:xfrm>
        </p:spPr>
        <p:txBody>
          <a:bodyPr/>
          <a:lstStyle/>
          <a:p>
            <a:pPr marL="12700">
              <a:spcBef>
                <a:spcPts val="100"/>
              </a:spcBef>
            </a:pPr>
            <a:r>
              <a:rPr lang="it-IT" sz="3200" spc="-135" dirty="0"/>
              <a:t>Mobile App allertaLOM</a:t>
            </a:r>
            <a:br>
              <a:rPr lang="it-IT" sz="2000" dirty="0"/>
            </a:br>
            <a:r>
              <a:rPr lang="it-IT" sz="2000" spc="-131" dirty="0">
                <a:solidFill>
                  <a:srgbClr val="6A7069"/>
                </a:solidFill>
              </a:rPr>
              <a:t>Disponibile sugli Store </a:t>
            </a:r>
            <a:endParaRPr lang="it-IT" sz="2000" dirty="0"/>
          </a:p>
        </p:txBody>
      </p:sp>
      <p:sp>
        <p:nvSpPr>
          <p:cNvPr id="50" name="object 7">
            <a:extLst>
              <a:ext uri="{FF2B5EF4-FFF2-40B4-BE49-F238E27FC236}">
                <a16:creationId xmlns:a16="http://schemas.microsoft.com/office/drawing/2014/main" id="{1D6B22AF-A11B-4495-A548-1B809863EAA8}"/>
              </a:ext>
            </a:extLst>
          </p:cNvPr>
          <p:cNvSpPr/>
          <p:nvPr/>
        </p:nvSpPr>
        <p:spPr>
          <a:xfrm>
            <a:off x="2064403" y="1707724"/>
            <a:ext cx="2112912" cy="745021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1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" name="Picture 2" descr="A close up of text on a black surface&#10;&#10;Description automatically generated">
            <a:extLst>
              <a:ext uri="{FF2B5EF4-FFF2-40B4-BE49-F238E27FC236}">
                <a16:creationId xmlns:a16="http://schemas.microsoft.com/office/drawing/2014/main" id="{3D102CAF-C2D7-4512-AB6A-3E20EA4170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59" y="2680099"/>
            <a:ext cx="2880000" cy="2880000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9622CADF-03F9-4523-9DA6-74F8D5BABD33}"/>
              </a:ext>
            </a:extLst>
          </p:cNvPr>
          <p:cNvSpPr/>
          <p:nvPr/>
        </p:nvSpPr>
        <p:spPr>
          <a:xfrm>
            <a:off x="0" y="909749"/>
            <a:ext cx="12192000" cy="634844"/>
          </a:xfrm>
          <a:prstGeom prst="rect">
            <a:avLst/>
          </a:prstGeom>
          <a:solidFill>
            <a:srgbClr val="297A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CEA480A-50E4-4859-8CE2-11CC060EC6C4}"/>
              </a:ext>
            </a:extLst>
          </p:cNvPr>
          <p:cNvSpPr txBox="1"/>
          <p:nvPr/>
        </p:nvSpPr>
        <p:spPr>
          <a:xfrm>
            <a:off x="978843" y="1009465"/>
            <a:ext cx="10698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cs typeface="Helvetica"/>
              </a:rPr>
              <a:t>allertaLOM </a:t>
            </a:r>
            <a:r>
              <a:rPr lang="it-IT" dirty="0">
                <a:solidFill>
                  <a:schemeClr val="bg1"/>
                </a:solidFill>
                <a:cs typeface="Helvetica"/>
              </a:rPr>
              <a:t>è disponibile </a:t>
            </a:r>
            <a:r>
              <a:rPr lang="it-IT" b="1" dirty="0">
                <a:solidFill>
                  <a:schemeClr val="bg1"/>
                </a:solidFill>
                <a:cs typeface="Helvetica"/>
              </a:rPr>
              <a:t>gratuitamente</a:t>
            </a:r>
            <a:r>
              <a:rPr lang="it-IT" dirty="0">
                <a:solidFill>
                  <a:schemeClr val="bg1"/>
                </a:solidFill>
                <a:cs typeface="Helvetica"/>
              </a:rPr>
              <a:t>, in lingua italiana, sugli store Google Play e App Store</a:t>
            </a:r>
            <a:endParaRPr lang="it-IT" dirty="0">
              <a:cs typeface="Helvetica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7CC6F12-A213-4E80-8A10-CA325D9F14CB}"/>
              </a:ext>
            </a:extLst>
          </p:cNvPr>
          <p:cNvSpPr txBox="1"/>
          <p:nvPr/>
        </p:nvSpPr>
        <p:spPr>
          <a:xfrm>
            <a:off x="1930311" y="2968099"/>
            <a:ext cx="2412000" cy="584775"/>
          </a:xfrm>
          <a:prstGeom prst="rect">
            <a:avLst/>
          </a:prstGeom>
          <a:noFill/>
          <a:ln w="57150">
            <a:solidFill>
              <a:srgbClr val="297A38"/>
            </a:solidFill>
          </a:ln>
        </p:spPr>
        <p:txBody>
          <a:bodyPr wrap="square" rtlCol="0">
            <a:spAutoFit/>
          </a:bodyPr>
          <a:lstStyle/>
          <a:p>
            <a:pPr algn="just"/>
            <a:endParaRPr lang="it-IT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endParaRPr lang="it-IT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46F444-8BB3-4A02-8202-FC9F6F8FB0FB}"/>
              </a:ext>
            </a:extLst>
          </p:cNvPr>
          <p:cNvSpPr/>
          <p:nvPr/>
        </p:nvSpPr>
        <p:spPr>
          <a:xfrm>
            <a:off x="738743" y="5695920"/>
            <a:ext cx="49304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0000FF"/>
                </a:solidFill>
                <a:latin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https://play.google.com/store/apps/details?id=it.lispa.sire.app.mobile.allertalom</a:t>
            </a:r>
            <a:endParaRPr lang="it-IT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873A4A0-01BA-44DC-8380-A76168DCA12F}"/>
              </a:ext>
            </a:extLst>
          </p:cNvPr>
          <p:cNvSpPr/>
          <p:nvPr/>
        </p:nvSpPr>
        <p:spPr>
          <a:xfrm>
            <a:off x="6177148" y="5696565"/>
            <a:ext cx="5521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latin typeface="Calibri" panose="020F0502020204030204" pitchFamily="34" charset="0"/>
                <a:hlinkClick r:id="rId5"/>
              </a:rPr>
              <a:t>https://apps.apple.com/it/app/allertalom/id1455220682</a:t>
            </a:r>
            <a:endParaRPr lang="it-IT" dirty="0"/>
          </a:p>
        </p:txBody>
      </p:sp>
      <p:pic>
        <p:nvPicPr>
          <p:cNvPr id="52" name="Picture 51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181380B0-D42A-4612-A915-BF84ACCF76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425" y="2726988"/>
            <a:ext cx="2880000" cy="2880000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3C41D33A-2ED1-41D2-A118-A3499639819E}"/>
              </a:ext>
            </a:extLst>
          </p:cNvPr>
          <p:cNvSpPr txBox="1"/>
          <p:nvPr/>
        </p:nvSpPr>
        <p:spPr>
          <a:xfrm>
            <a:off x="7444425" y="2943769"/>
            <a:ext cx="2412000" cy="584775"/>
          </a:xfrm>
          <a:prstGeom prst="rect">
            <a:avLst/>
          </a:prstGeom>
          <a:noFill/>
          <a:ln w="57150">
            <a:solidFill>
              <a:srgbClr val="297A38"/>
            </a:solidFill>
          </a:ln>
        </p:spPr>
        <p:txBody>
          <a:bodyPr wrap="square" rtlCol="0">
            <a:spAutoFit/>
          </a:bodyPr>
          <a:lstStyle/>
          <a:p>
            <a:pPr algn="just"/>
            <a:endParaRPr lang="it-IT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endParaRPr lang="it-IT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6" name="Picture 2" descr="Risultati immagini per app store">
            <a:extLst>
              <a:ext uri="{FF2B5EF4-FFF2-40B4-BE49-F238E27FC236}">
                <a16:creationId xmlns:a16="http://schemas.microsoft.com/office/drawing/2014/main" id="{953726FF-BCA2-4784-BA28-8A6BFEB00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739" y="1720068"/>
            <a:ext cx="2120183" cy="73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2471022" y="5033965"/>
            <a:ext cx="7104887" cy="989815"/>
          </a:xfrm>
          <a:noFill/>
        </p:spPr>
        <p:txBody>
          <a:bodyPr>
            <a:noAutofit/>
          </a:bodyPr>
          <a:lstStyle/>
          <a:p>
            <a:r>
              <a:rPr lang="it-IT" sz="4800" spc="-151" dirty="0"/>
              <a:t>Grazie per l’attenzione</a:t>
            </a:r>
          </a:p>
        </p:txBody>
      </p:sp>
      <p:pic>
        <p:nvPicPr>
          <p:cNvPr id="7" name="Immagine 6" descr="Immagine che contiene esterni, acqua, persona, uomo&#10;&#10;Descrizione generata automaticamente">
            <a:extLst>
              <a:ext uri="{FF2B5EF4-FFF2-40B4-BE49-F238E27FC236}">
                <a16:creationId xmlns:a16="http://schemas.microsoft.com/office/drawing/2014/main" id="{B288AC54-466D-48A0-8722-E98EA5BAA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1" y="580513"/>
            <a:ext cx="5950930" cy="42011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0039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9672A54C-3B1F-4994-BE2E-5DF5E0F782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965" y="2576185"/>
            <a:ext cx="4658030" cy="280736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B8F80BF-7B05-4D8F-B935-3CB7F098B4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859" y="-16594"/>
            <a:ext cx="12192000" cy="753080"/>
          </a:xfrm>
        </p:spPr>
        <p:txBody>
          <a:bodyPr/>
          <a:lstStyle/>
          <a:p>
            <a:r>
              <a:rPr lang="it-IT" sz="3600" spc="-300" dirty="0"/>
              <a:t>Che tempo farà domani (probabilmente)?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27E9BDB-336D-470C-A795-14C5B6FBAC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35272" y="5609524"/>
            <a:ext cx="5445565" cy="1093198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>
                <a:latin typeface="Century Gothic" panose="020B0502020202020204" pitchFamily="34" charset="0"/>
              </a:rPr>
              <a:t>Quali eventi di protezione civile?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>
                <a:latin typeface="Century Gothic" panose="020B0502020202020204" pitchFamily="34" charset="0"/>
              </a:rPr>
              <a:t>Quali orizzonti temporali di previsione?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>
                <a:latin typeface="Century Gothic" panose="020B0502020202020204" pitchFamily="34" charset="0"/>
              </a:rPr>
              <a:t>Quale dettaglio spaziale?</a:t>
            </a:r>
          </a:p>
          <a:p>
            <a:endParaRPr lang="it-IT" dirty="0">
              <a:latin typeface="Century Gothic" panose="020B0502020202020204" pitchFamily="34" charset="0"/>
            </a:endParaRPr>
          </a:p>
          <a:p>
            <a:endParaRPr lang="it-IT" dirty="0">
              <a:latin typeface="Century Gothic" panose="020B0502020202020204" pitchFamily="34" charset="0"/>
            </a:endParaRPr>
          </a:p>
          <a:p>
            <a:endParaRPr lang="it-IT" dirty="0">
              <a:latin typeface="Century Gothic" panose="020B0502020202020204" pitchFamily="34" charset="0"/>
            </a:endParaRPr>
          </a:p>
          <a:p>
            <a:endParaRPr lang="it-IT" dirty="0">
              <a:latin typeface="Century Gothic" panose="020B0502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25CE4B3-FC75-4CCE-BA8D-B858D49B33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2995" y="2481074"/>
            <a:ext cx="5058272" cy="2899370"/>
          </a:xfrm>
          <a:prstGeom prst="rect">
            <a:avLst/>
          </a:prstGeom>
        </p:spPr>
      </p:pic>
      <p:pic>
        <p:nvPicPr>
          <p:cNvPr id="15" name="Immagine 14" descr="Immagine che contiene sedendo, tavolo, farcito, blu&#10;&#10;Descrizione generata automaticamente">
            <a:extLst>
              <a:ext uri="{FF2B5EF4-FFF2-40B4-BE49-F238E27FC236}">
                <a16:creationId xmlns:a16="http://schemas.microsoft.com/office/drawing/2014/main" id="{380D116A-78A5-4C81-97AB-3419579C9E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382" y="5583732"/>
            <a:ext cx="1917225" cy="1105600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A1165232-07D5-45B6-9395-231B5BCDC47F}"/>
              </a:ext>
            </a:extLst>
          </p:cNvPr>
          <p:cNvSpPr/>
          <p:nvPr/>
        </p:nvSpPr>
        <p:spPr>
          <a:xfrm>
            <a:off x="394042" y="949609"/>
            <a:ext cx="116867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Century Gothic" panose="020B0502020202020204" pitchFamily="34" charset="0"/>
              </a:rPr>
              <a:t>La previsione meteo è un regalo. Il previsore è uno specialista che con dati e modelli numerici confeziona una previsione personalizzata all’uso che il destinatario ne intende fare. </a:t>
            </a:r>
          </a:p>
          <a:p>
            <a:endParaRPr lang="it-IT" dirty="0">
              <a:latin typeface="Century Gothic" panose="020B0502020202020204" pitchFamily="34" charset="0"/>
            </a:endParaRPr>
          </a:p>
          <a:p>
            <a:r>
              <a:rPr lang="it-IT" dirty="0">
                <a:latin typeface="Century Gothic" panose="020B0502020202020204" pitchFamily="34" charset="0"/>
              </a:rPr>
              <a:t>In ambito di protezione civile si ragiona in modo discreto, cioè per tipo e intensità di «eventi»</a:t>
            </a:r>
            <a:r>
              <a:rPr lang="it-IT" dirty="0">
                <a:latin typeface="Century Gothic" panose="020B0502020202020204" pitchFamily="34" charset="0"/>
                <a:sym typeface="Wingdings" panose="05000000000000000000" pitchFamily="2" charset="2"/>
              </a:rPr>
              <a:t> scenari.</a:t>
            </a:r>
            <a:endParaRPr lang="it-IT" dirty="0">
              <a:latin typeface="Century Gothic" panose="020B0502020202020204" pitchFamily="34" charset="0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9350FE26-133E-42C5-9C7C-EC7D7860BB87}"/>
              </a:ext>
            </a:extLst>
          </p:cNvPr>
          <p:cNvSpPr/>
          <p:nvPr/>
        </p:nvSpPr>
        <p:spPr>
          <a:xfrm>
            <a:off x="2238364" y="2154043"/>
            <a:ext cx="6348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>
                <a:latin typeface="Century Gothic" panose="020B0502020202020204" pitchFamily="34" charset="0"/>
              </a:rPr>
              <a:t>Previsione «specialistica»   vs   previsione «generalista»</a:t>
            </a:r>
          </a:p>
        </p:txBody>
      </p:sp>
    </p:spTree>
    <p:extLst>
      <p:ext uri="{BB962C8B-B14F-4D97-AF65-F5344CB8AC3E}">
        <p14:creationId xmlns:p14="http://schemas.microsoft.com/office/powerpoint/2010/main" val="3369295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Segnaposto contenuto 18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289" y="1223734"/>
            <a:ext cx="7637463" cy="5251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itolo 1"/>
          <p:cNvSpPr>
            <a:spLocks noGrp="1"/>
          </p:cNvSpPr>
          <p:nvPr>
            <p:ph type="title"/>
          </p:nvPr>
        </p:nvSpPr>
        <p:spPr bwMode="auto">
          <a:xfrm>
            <a:off x="300181" y="12823"/>
            <a:ext cx="11208327" cy="704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it-IT" altLang="it-IT" sz="4000" b="1" spc="-300" dirty="0">
                <a:solidFill>
                  <a:srgbClr val="007239"/>
                </a:solidFill>
                <a:latin typeface="+mj-lt"/>
              </a:rPr>
              <a:t>I dati al suolo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B7B0788-A134-472B-A912-B1E35C3016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928" y="914400"/>
            <a:ext cx="5973233" cy="514691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29F6EEC-C3F4-4BDD-9982-E6B1C37217BA}"/>
              </a:ext>
            </a:extLst>
          </p:cNvPr>
          <p:cNvSpPr txBox="1"/>
          <p:nvPr/>
        </p:nvSpPr>
        <p:spPr>
          <a:xfrm>
            <a:off x="6934610" y="1039068"/>
            <a:ext cx="431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entury Gothic" panose="020B0502020202020204" pitchFamily="34" charset="0"/>
              </a:rPr>
              <a:t>Rete </a:t>
            </a:r>
            <a:r>
              <a:rPr lang="it-IT" dirty="0" err="1">
                <a:latin typeface="Century Gothic" panose="020B0502020202020204" pitchFamily="34" charset="0"/>
              </a:rPr>
              <a:t>idropluviometrica</a:t>
            </a:r>
            <a:r>
              <a:rPr lang="it-IT" dirty="0">
                <a:latin typeface="Century Gothic" panose="020B0502020202020204" pitchFamily="34" charset="0"/>
              </a:rPr>
              <a:t> regionale in telemisura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3A84C09-C9A9-4DC5-A657-E59CABC96585}"/>
              </a:ext>
            </a:extLst>
          </p:cNvPr>
          <p:cNvSpPr/>
          <p:nvPr/>
        </p:nvSpPr>
        <p:spPr>
          <a:xfrm>
            <a:off x="7101416" y="5428313"/>
            <a:ext cx="48173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dirty="0">
                <a:latin typeface="Century Gothic" panose="020B0502020202020204" pitchFamily="34" charset="0"/>
              </a:rPr>
              <a:t>Quali dati?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dirty="0">
                <a:latin typeface="Century Gothic" panose="020B0502020202020204" pitchFamily="34" charset="0"/>
              </a:rPr>
              <a:t>Quali informazioni?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dirty="0">
                <a:latin typeface="Century Gothic" panose="020B0502020202020204" pitchFamily="34" charset="0"/>
              </a:rPr>
              <a:t>Come vengono usati dagli operatori ?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7394613-EDC2-4807-B50E-029DE79702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9886" y="1806961"/>
            <a:ext cx="4461896" cy="328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85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Segnaposto contenuto 18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289" y="1223734"/>
            <a:ext cx="7637463" cy="5251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itolo 1"/>
          <p:cNvSpPr>
            <a:spLocks noGrp="1"/>
          </p:cNvSpPr>
          <p:nvPr>
            <p:ph type="title"/>
          </p:nvPr>
        </p:nvSpPr>
        <p:spPr bwMode="auto">
          <a:xfrm>
            <a:off x="192604" y="92983"/>
            <a:ext cx="11208327" cy="704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it-IT" altLang="it-IT" sz="3600" b="1" spc="-151" dirty="0">
                <a:solidFill>
                  <a:srgbClr val="007239"/>
                </a:solidFill>
                <a:latin typeface="+mj-lt"/>
              </a:rPr>
              <a:t>Dalla previsione meteo all’allerta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66381EC-278F-41B8-8FA5-3F73331AD6B5}"/>
              </a:ext>
            </a:extLst>
          </p:cNvPr>
          <p:cNvSpPr txBox="1"/>
          <p:nvPr/>
        </p:nvSpPr>
        <p:spPr>
          <a:xfrm>
            <a:off x="383956" y="1057525"/>
            <a:ext cx="351450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SCENARIO DI EVENTO</a:t>
            </a:r>
            <a:r>
              <a:rPr lang="it-IT" sz="2000" b="1" dirty="0">
                <a:solidFill>
                  <a:schemeClr val="tx2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it-IT" sz="2000" dirty="0">
                <a:latin typeface="Century Gothic" panose="020B0502020202020204" pitchFamily="34" charset="0"/>
                <a:sym typeface="Wingdings" panose="05000000000000000000" pitchFamily="2" charset="2"/>
              </a:rPr>
              <a:t>Bollettino di vigilanza</a:t>
            </a:r>
          </a:p>
          <a:p>
            <a:endParaRPr lang="it-IT" sz="2000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it-IT" sz="2000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it-IT" sz="2000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it-IT" sz="2000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it-IT" sz="2000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it-IT" sz="2000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it-IT" sz="2000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it-IT" sz="2000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it-IT" sz="2000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it-IT" sz="2000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r>
              <a:rPr lang="it-IT" sz="2000" dirty="0">
                <a:latin typeface="Century Gothic" panose="020B0502020202020204" pitchFamily="34" charset="0"/>
                <a:sym typeface="Wingdings" panose="05000000000000000000" pitchFamily="2" charset="2"/>
              </a:rPr>
              <a:t>s</a:t>
            </a:r>
            <a:r>
              <a:rPr lang="it-IT" sz="1600" dirty="0">
                <a:latin typeface="Century Gothic" panose="020B0502020202020204" pitchFamily="34" charset="0"/>
                <a:sym typeface="Wingdings" panose="05000000000000000000" pitchFamily="2" charset="2"/>
              </a:rPr>
              <a:t>ono previste precipitazioni almeno di100 mm (distribuite? concentrate?) sull’area della Brianza nelle prossime 24 ore</a:t>
            </a:r>
            <a:endParaRPr lang="it-IT" sz="1600" dirty="0">
              <a:latin typeface="Century Gothic" panose="020B0502020202020204" pitchFamily="34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A14DE185-BD6D-4E51-806A-EA29802B46C1}"/>
              </a:ext>
            </a:extLst>
          </p:cNvPr>
          <p:cNvSpPr/>
          <p:nvPr/>
        </p:nvSpPr>
        <p:spPr>
          <a:xfrm>
            <a:off x="3967537" y="1054254"/>
            <a:ext cx="3420909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SCENARIO DI RISCHIO</a:t>
            </a:r>
            <a:r>
              <a:rPr lang="it-IT" sz="2000" b="1" dirty="0">
                <a:solidFill>
                  <a:schemeClr val="accent2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it-IT" sz="2000" dirty="0">
                <a:latin typeface="Century Gothic" panose="020B0502020202020204" pitchFamily="34" charset="0"/>
                <a:sym typeface="Wingdings" panose="05000000000000000000" pitchFamily="2" charset="2"/>
              </a:rPr>
              <a:t>Avviso di criticità</a:t>
            </a:r>
          </a:p>
          <a:p>
            <a:endParaRPr lang="it-IT" sz="2000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it-IT" sz="2000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it-IT" sz="2000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it-IT" sz="2000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it-IT" sz="2000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it-IT" sz="2000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it-IT" sz="2000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it-IT" sz="2000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it-IT" sz="2000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it-IT" sz="2000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r>
              <a:rPr lang="it-IT" sz="1600" dirty="0">
                <a:latin typeface="Century Gothic" panose="020B0502020202020204" pitchFamily="34" charset="0"/>
                <a:sym typeface="Wingdings" panose="05000000000000000000" pitchFamily="2" charset="2"/>
              </a:rPr>
              <a:t>Allerta G/A/R per rischio </a:t>
            </a:r>
            <a:r>
              <a:rPr lang="it-IT" sz="1600" dirty="0" err="1">
                <a:latin typeface="Century Gothic" panose="020B0502020202020204" pitchFamily="34" charset="0"/>
                <a:sym typeface="Wingdings" panose="05000000000000000000" pitchFamily="2" charset="2"/>
              </a:rPr>
              <a:t>idrometeo</a:t>
            </a:r>
            <a:r>
              <a:rPr lang="it-IT" sz="1600" dirty="0">
                <a:latin typeface="Century Gothic" panose="020B0502020202020204" pitchFamily="34" charset="0"/>
                <a:sym typeface="Wingdings" panose="05000000000000000000" pitchFamily="2" charset="2"/>
              </a:rPr>
              <a:t> per l’area del Milanese (l’acqua si sposta da monte a valle…)</a:t>
            </a:r>
            <a:endParaRPr lang="it-IT" sz="1600" dirty="0">
              <a:latin typeface="Century Gothic" panose="020B0502020202020204" pitchFamily="34" charset="0"/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7969B37F-FAFD-47B4-9680-883DF14AAF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713" y="2181411"/>
            <a:ext cx="3514503" cy="2452997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747CEC24-FAEF-47BC-BCDE-9F5813166C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0086" y="2213150"/>
            <a:ext cx="1914323" cy="2452744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1B3A3C0C-0900-4E21-B4A7-A81850B4F7C2}"/>
              </a:ext>
            </a:extLst>
          </p:cNvPr>
          <p:cNvSpPr txBox="1"/>
          <p:nvPr/>
        </p:nvSpPr>
        <p:spPr>
          <a:xfrm>
            <a:off x="7914473" y="2370607"/>
            <a:ext cx="4163761" cy="2659618"/>
          </a:xfrm>
          <a:prstGeom prst="verticalScroll">
            <a:avLst>
              <a:gd name="adj" fmla="val 10834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000" dirty="0">
                <a:latin typeface="Century Gothic" panose="020B0502020202020204" pitchFamily="34" charset="0"/>
              </a:rPr>
              <a:t>….a cosa serve?</a:t>
            </a:r>
          </a:p>
          <a:p>
            <a:endParaRPr lang="it-IT" sz="2000" dirty="0">
              <a:latin typeface="Century Gothic" panose="020B0502020202020204" pitchFamily="34" charset="0"/>
            </a:endParaRPr>
          </a:p>
          <a:p>
            <a:r>
              <a:rPr lang="it-IT" sz="2000" dirty="0">
                <a:latin typeface="Century Gothic" panose="020B0502020202020204" pitchFamily="34" charset="0"/>
              </a:rPr>
              <a:t>ad </a:t>
            </a:r>
            <a:r>
              <a:rPr lang="it-IT" sz="2000" b="1" dirty="0">
                <a:latin typeface="Century Gothic" panose="020B0502020202020204" pitchFamily="34" charset="0"/>
              </a:rPr>
              <a:t>ATTIVARE</a:t>
            </a:r>
            <a:r>
              <a:rPr lang="it-IT" sz="2000" dirty="0">
                <a:latin typeface="Century Gothic" panose="020B0502020202020204" pitchFamily="34" charset="0"/>
              </a:rPr>
              <a:t> il </a:t>
            </a:r>
            <a:r>
              <a:rPr lang="it-IT" sz="2000" b="1" dirty="0">
                <a:latin typeface="Century Gothic" panose="020B0502020202020204" pitchFamily="34" charset="0"/>
              </a:rPr>
              <a:t>piano comunale di</a:t>
            </a:r>
          </a:p>
          <a:p>
            <a:r>
              <a:rPr lang="it-IT" sz="2000" b="1" dirty="0">
                <a:latin typeface="Century Gothic" panose="020B0502020202020204" pitchFamily="34" charset="0"/>
              </a:rPr>
              <a:t>protezione civile nelle rispettive FASI OPERATIVE</a:t>
            </a:r>
          </a:p>
          <a:p>
            <a:endParaRPr lang="it-IT" sz="2000" b="1" dirty="0">
              <a:latin typeface="Century Gothic" panose="020B0502020202020204" pitchFamily="34" charset="0"/>
            </a:endParaRP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EC41C667-9252-4005-ABBE-815B1D6D9B59}"/>
              </a:ext>
            </a:extLst>
          </p:cNvPr>
          <p:cNvSpPr/>
          <p:nvPr/>
        </p:nvSpPr>
        <p:spPr>
          <a:xfrm>
            <a:off x="5499203" y="2781073"/>
            <a:ext cx="199498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400" dirty="0">
                <a:latin typeface="Century Gothic" panose="020B0502020202020204" pitchFamily="34" charset="0"/>
              </a:rPr>
              <a:t>Zone omogenee (no zoom…)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400" dirty="0">
                <a:latin typeface="Century Gothic" panose="020B0502020202020204" pitchFamily="34" charset="0"/>
              </a:rPr>
              <a:t>Codici colore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400" dirty="0">
                <a:latin typeface="Century Gothic" panose="020B0502020202020204" pitchFamily="34" charset="0"/>
              </a:rPr>
              <a:t>Scenari omogenei nazionali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F464ED6F-6D5F-4F7F-9D19-7182A0B16E66}"/>
              </a:ext>
            </a:extLst>
          </p:cNvPr>
          <p:cNvSpPr txBox="1"/>
          <p:nvPr/>
        </p:nvSpPr>
        <p:spPr>
          <a:xfrm>
            <a:off x="7820306" y="5474118"/>
            <a:ext cx="4241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600" dirty="0">
                <a:latin typeface="Century Gothic" panose="020B0502020202020204" pitchFamily="34" charset="0"/>
              </a:rPr>
              <a:t>quanto tempo ci vuole per attivare?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600" dirty="0">
                <a:latin typeface="Century Gothic" panose="020B0502020202020204" pitchFamily="34" charset="0"/>
              </a:rPr>
              <a:t>Se serve solo al sindaco perché viene pubblicata ovunque?</a:t>
            </a:r>
          </a:p>
        </p:txBody>
      </p:sp>
    </p:spTree>
    <p:extLst>
      <p:ext uri="{BB962C8B-B14F-4D97-AF65-F5344CB8AC3E}">
        <p14:creationId xmlns:p14="http://schemas.microsoft.com/office/powerpoint/2010/main" val="3875313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ttangolo 3"/>
          <p:cNvSpPr>
            <a:spLocks noChangeArrowheads="1"/>
          </p:cNvSpPr>
          <p:nvPr/>
        </p:nvSpPr>
        <p:spPr bwMode="auto">
          <a:xfrm>
            <a:off x="1723242" y="1502293"/>
            <a:ext cx="9023647" cy="3363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it-IT" altLang="it-IT" sz="1800" b="1" dirty="0">
                <a:latin typeface="Century Gothic" panose="020B0502020202020204" pitchFamily="34" charset="0"/>
                <a:ea typeface="+mj-ea"/>
                <a:cs typeface="Arial" pitchFamily="34" charset="0"/>
              </a:rPr>
              <a:t>SCENARI DI </a:t>
            </a:r>
            <a:r>
              <a:rPr lang="it-IT" altLang="it-IT" sz="1800" b="1" dirty="0">
                <a:solidFill>
                  <a:schemeClr val="tx2"/>
                </a:solidFill>
                <a:latin typeface="Century Gothic" panose="020B0502020202020204" pitchFamily="34" charset="0"/>
                <a:ea typeface="+mj-ea"/>
                <a:cs typeface="Arial" pitchFamily="34" charset="0"/>
              </a:rPr>
              <a:t>EVENTO</a:t>
            </a:r>
            <a:r>
              <a:rPr lang="it-IT" altLang="it-IT" sz="1800" b="1" dirty="0">
                <a:latin typeface="Century Gothic" panose="020B0502020202020204" pitchFamily="34" charset="0"/>
                <a:ea typeface="+mj-ea"/>
                <a:cs typeface="Arial" pitchFamily="34" charset="0"/>
              </a:rPr>
              <a:t> E DI </a:t>
            </a:r>
            <a:r>
              <a:rPr lang="it-IT" altLang="it-IT" sz="1800" b="1" dirty="0">
                <a:solidFill>
                  <a:schemeClr val="accent2"/>
                </a:solidFill>
                <a:latin typeface="Century Gothic" panose="020B0502020202020204" pitchFamily="34" charset="0"/>
                <a:ea typeface="+mj-ea"/>
                <a:cs typeface="Arial" pitchFamily="34" charset="0"/>
              </a:rPr>
              <a:t>RISCHIO</a:t>
            </a:r>
            <a:r>
              <a:rPr lang="it-IT" altLang="it-IT" sz="1800" b="1" dirty="0">
                <a:latin typeface="Century Gothic" panose="020B0502020202020204" pitchFamily="34" charset="0"/>
                <a:ea typeface="+mj-ea"/>
                <a:cs typeface="Arial" pitchFamily="34" charset="0"/>
              </a:rPr>
              <a:t> </a:t>
            </a:r>
            <a:r>
              <a:rPr lang="it-IT" altLang="it-IT" sz="1800" dirty="0">
                <a:latin typeface="Century Gothic" panose="020B0502020202020204" pitchFamily="34" charset="0"/>
                <a:ea typeface="+mj-ea"/>
                <a:cs typeface="Arial" pitchFamily="34" charset="0"/>
              </a:rPr>
              <a:t>presenti sul territorio comunale 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it-IT" altLang="it-IT" sz="1800" b="1" dirty="0">
                <a:latin typeface="Century Gothic" panose="020B0502020202020204" pitchFamily="34" charset="0"/>
                <a:ea typeface="+mj-ea"/>
                <a:cs typeface="Arial" pitchFamily="34" charset="0"/>
              </a:rPr>
              <a:t>AREE di EMERGENZA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it-IT" altLang="it-IT" sz="1800" b="1" dirty="0">
                <a:latin typeface="Century Gothic" panose="020B0502020202020204" pitchFamily="34" charset="0"/>
                <a:ea typeface="+mj-ea"/>
                <a:cs typeface="Arial" pitchFamily="34" charset="0"/>
              </a:rPr>
              <a:t>UNITÀ DI CRISI LOCALE (UCL) </a:t>
            </a:r>
            <a:r>
              <a:rPr lang="it-IT" altLang="it-IT" sz="1800" dirty="0">
                <a:latin typeface="Century Gothic" panose="020B0502020202020204" pitchFamily="34" charset="0"/>
                <a:ea typeface="+mj-ea"/>
                <a:cs typeface="Arial" pitchFamily="34" charset="0"/>
              </a:rPr>
              <a:t>e </a:t>
            </a:r>
            <a:r>
              <a:rPr lang="it-IT" altLang="it-IT" sz="1800" b="1" dirty="0">
                <a:latin typeface="Century Gothic" panose="020B0502020202020204" pitchFamily="34" charset="0"/>
                <a:ea typeface="+mj-ea"/>
                <a:cs typeface="Arial" pitchFamily="34" charset="0"/>
              </a:rPr>
              <a:t>CENTRO OPERATIVO COMUNALE (COC)</a:t>
            </a:r>
            <a:r>
              <a:rPr lang="it-IT" altLang="it-IT" sz="1800" dirty="0">
                <a:latin typeface="Century Gothic" panose="020B0502020202020204" pitchFamily="34" charset="0"/>
                <a:ea typeface="+mj-ea"/>
                <a:cs typeface="Arial" pitchFamily="34" charset="0"/>
              </a:rPr>
              <a:t>, sede, (Funzioni), nominativi e recapiti telefonici 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it-IT" altLang="it-IT" sz="1800" b="1" dirty="0">
                <a:latin typeface="Century Gothic" panose="020B0502020202020204" pitchFamily="34" charset="0"/>
                <a:ea typeface="+mj-ea"/>
                <a:cs typeface="Arial" pitchFamily="34" charset="0"/>
              </a:rPr>
              <a:t>MODELLO D’INTERVENTO</a:t>
            </a:r>
            <a:r>
              <a:rPr lang="it-IT" altLang="it-IT" sz="1800" dirty="0">
                <a:latin typeface="Century Gothic" panose="020B0502020202020204" pitchFamily="34" charset="0"/>
                <a:ea typeface="+mj-ea"/>
                <a:cs typeface="Arial" pitchFamily="34" charset="0"/>
              </a:rPr>
              <a:t>, strutturato per fasi operative, con il quale fronteggiare un evento calamitoso, compreso il sistema di </a:t>
            </a:r>
            <a:r>
              <a:rPr lang="it-IT" altLang="it-IT" sz="1800" b="1" dirty="0">
                <a:latin typeface="Century Gothic" panose="020B0502020202020204" pitchFamily="34" charset="0"/>
                <a:ea typeface="+mj-ea"/>
                <a:cs typeface="Arial" pitchFamily="34" charset="0"/>
              </a:rPr>
              <a:t>ALLERTAMENTO</a:t>
            </a:r>
            <a:r>
              <a:rPr lang="it-IT" altLang="it-IT" sz="1800" dirty="0">
                <a:latin typeface="Century Gothic" panose="020B0502020202020204" pitchFamily="34" charset="0"/>
                <a:ea typeface="+mj-ea"/>
                <a:cs typeface="Arial" pitchFamily="34" charset="0"/>
              </a:rPr>
              <a:t> 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it-IT" altLang="it-IT" sz="1800" dirty="0">
                <a:latin typeface="Century Gothic" panose="020B0502020202020204" pitchFamily="34" charset="0"/>
                <a:ea typeface="+mj-ea"/>
                <a:cs typeface="Arial" pitchFamily="34" charset="0"/>
              </a:rPr>
              <a:t>le </a:t>
            </a:r>
            <a:r>
              <a:rPr lang="it-IT" altLang="it-IT" sz="1800" b="1" dirty="0">
                <a:latin typeface="Century Gothic" panose="020B0502020202020204" pitchFamily="34" charset="0"/>
                <a:ea typeface="+mj-ea"/>
                <a:cs typeface="Arial" pitchFamily="34" charset="0"/>
              </a:rPr>
              <a:t>RISORSE</a:t>
            </a:r>
            <a:r>
              <a:rPr lang="it-IT" altLang="it-IT" sz="1800" dirty="0">
                <a:latin typeface="Century Gothic" panose="020B0502020202020204" pitchFamily="34" charset="0"/>
                <a:ea typeface="+mj-ea"/>
                <a:cs typeface="Arial" pitchFamily="34" charset="0"/>
              </a:rPr>
              <a:t> e i </a:t>
            </a:r>
            <a:r>
              <a:rPr lang="it-IT" altLang="it-IT" sz="1800" b="1" dirty="0">
                <a:latin typeface="Century Gothic" panose="020B0502020202020204" pitchFamily="34" charset="0"/>
                <a:ea typeface="+mj-ea"/>
                <a:cs typeface="Arial" pitchFamily="34" charset="0"/>
              </a:rPr>
              <a:t>MEZZI</a:t>
            </a:r>
            <a:r>
              <a:rPr lang="it-IT" altLang="it-IT" sz="1800" dirty="0">
                <a:latin typeface="Century Gothic" panose="020B0502020202020204" pitchFamily="34" charset="0"/>
                <a:ea typeface="+mj-ea"/>
                <a:cs typeface="Arial" pitchFamily="34" charset="0"/>
              </a:rPr>
              <a:t> a disposizione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it-IT" altLang="it-IT" sz="1800" dirty="0">
                <a:latin typeface="Century Gothic" panose="020B0502020202020204" pitchFamily="34" charset="0"/>
                <a:ea typeface="+mj-ea"/>
                <a:cs typeface="Arial" pitchFamily="34" charset="0"/>
              </a:rPr>
              <a:t>Il </a:t>
            </a:r>
            <a:r>
              <a:rPr lang="it-IT" altLang="it-IT" sz="1800" b="1" dirty="0">
                <a:latin typeface="Century Gothic" panose="020B0502020202020204" pitchFamily="34" charset="0"/>
                <a:ea typeface="+mj-ea"/>
                <a:cs typeface="Arial" pitchFamily="34" charset="0"/>
              </a:rPr>
              <a:t>PIANO DI COMUNICAZIONE </a:t>
            </a:r>
            <a:r>
              <a:rPr lang="it-IT" altLang="it-IT" sz="1800" dirty="0">
                <a:latin typeface="Century Gothic" panose="020B0502020202020204" pitchFamily="34" charset="0"/>
                <a:ea typeface="+mj-ea"/>
                <a:cs typeface="Arial" pitchFamily="34" charset="0"/>
              </a:rPr>
              <a:t>alla popolazione</a:t>
            </a:r>
            <a:endParaRPr lang="it-IT" altLang="it-IT" sz="1800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16" name="Titolo 1"/>
          <p:cNvSpPr>
            <a:spLocks noGrp="1"/>
          </p:cNvSpPr>
          <p:nvPr>
            <p:ph type="title"/>
          </p:nvPr>
        </p:nvSpPr>
        <p:spPr>
          <a:xfrm>
            <a:off x="150567" y="87754"/>
            <a:ext cx="11573091" cy="59822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it-IT" sz="3600" b="1" spc="-151" dirty="0">
                <a:solidFill>
                  <a:srgbClr val="007239"/>
                </a:solidFill>
                <a:latin typeface="+mj-lt"/>
              </a:rPr>
              <a:t>Il piano di protezione civile comunale </a:t>
            </a:r>
            <a:endParaRPr lang="en-US" altLang="it-IT" sz="3600" b="1" spc="-151" dirty="0">
              <a:solidFill>
                <a:srgbClr val="007239"/>
              </a:solidFill>
              <a:latin typeface="+mj-lt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3655593" y="5317544"/>
            <a:ext cx="4563040" cy="77405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215" b="1" dirty="0">
                <a:solidFill>
                  <a:prstClr val="black"/>
                </a:solidFill>
              </a:rPr>
              <a:t>SEMPLICE, FLESSIBILE, OPERATIVO </a:t>
            </a:r>
            <a:r>
              <a:rPr lang="it-IT" sz="2215" dirty="0">
                <a:solidFill>
                  <a:prstClr val="black"/>
                </a:solidFill>
              </a:rPr>
              <a:t>e </a:t>
            </a:r>
            <a:r>
              <a:rPr lang="it-IT" sz="2215" b="1" dirty="0">
                <a:solidFill>
                  <a:prstClr val="black"/>
                </a:solidFill>
              </a:rPr>
              <a:t>AGGIORNATO</a:t>
            </a:r>
            <a:endParaRPr lang="it-IT" sz="221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122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7266" y="66977"/>
            <a:ext cx="11406909" cy="772120"/>
          </a:xfrm>
        </p:spPr>
        <p:txBody>
          <a:bodyPr>
            <a:normAutofit/>
          </a:bodyPr>
          <a:lstStyle/>
          <a:p>
            <a:pPr algn="l"/>
            <a:r>
              <a:rPr lang="it-IT" sz="3600" b="1" spc="-151" dirty="0">
                <a:solidFill>
                  <a:srgbClr val="007239"/>
                </a:solidFill>
                <a:latin typeface="+mj-lt"/>
              </a:rPr>
              <a:t>Direttiva europea sulle alluvioni (2007/60/CE)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73728" y="1166403"/>
            <a:ext cx="7597688" cy="1968020"/>
          </a:xfrm>
        </p:spPr>
        <p:txBody>
          <a:bodyPr/>
          <a:lstStyle/>
          <a:p>
            <a:pPr marL="0" indent="0">
              <a:buNone/>
            </a:pPr>
            <a:r>
              <a:rPr lang="it-IT" sz="2400" dirty="0">
                <a:latin typeface="Century Gothic" panose="020B0502020202020204" pitchFamily="34" charset="0"/>
              </a:rPr>
              <a:t>Le alluvioni sono inevitabili e sono un costo!</a:t>
            </a:r>
          </a:p>
          <a:p>
            <a:pPr marL="0" indent="0">
              <a:buNone/>
            </a:pPr>
            <a:r>
              <a:rPr lang="it-IT" sz="2400" dirty="0">
                <a:latin typeface="Century Gothic" panose="020B0502020202020204" pitchFamily="34" charset="0"/>
                <a:sym typeface="Wingdings" panose="05000000000000000000" pitchFamily="2" charset="2"/>
              </a:rPr>
              <a:t>Meglio so valutare e gestire il rischio, più si riducono i danni che esse causano a persone e a cose, e quindi il relativi costi economici e sociali.</a:t>
            </a:r>
            <a:endParaRPr lang="it-IT" sz="2400" dirty="0">
              <a:latin typeface="Century Gothic" panose="020B0502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983" y="1364673"/>
            <a:ext cx="2229284" cy="206432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91" y="3461729"/>
            <a:ext cx="4374958" cy="2746085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591DD7FC-CCA1-4CA6-9D71-360418B41936}"/>
              </a:ext>
            </a:extLst>
          </p:cNvPr>
          <p:cNvSpPr/>
          <p:nvPr/>
        </p:nvSpPr>
        <p:spPr>
          <a:xfrm>
            <a:off x="5680364" y="3756306"/>
            <a:ext cx="62606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à"/>
            </a:pPr>
            <a:r>
              <a:rPr lang="it-IT" sz="2000" dirty="0">
                <a:latin typeface="Century Gothic" panose="020B0502020202020204" pitchFamily="34" charset="0"/>
              </a:rPr>
              <a:t> Conoscere le alluvioni </a:t>
            </a:r>
            <a:r>
              <a:rPr lang="it-IT" sz="2000" dirty="0">
                <a:latin typeface="Century Gothic" panose="020B0502020202020204" pitchFamily="34" charset="0"/>
                <a:sym typeface="Wingdings" panose="05000000000000000000" pitchFamily="2" charset="2"/>
              </a:rPr>
              <a:t>(H</a:t>
            </a:r>
            <a:r>
              <a:rPr lang="it-IT" sz="2000" baseline="-25000" dirty="0">
                <a:latin typeface="Century Gothic" panose="020B0502020202020204" pitchFamily="34" charset="0"/>
                <a:sym typeface="Wingdings" panose="05000000000000000000" pitchFamily="2" charset="2"/>
              </a:rPr>
              <a:t>2</a:t>
            </a:r>
            <a:r>
              <a:rPr lang="it-IT" sz="2000" dirty="0">
                <a:latin typeface="Century Gothic" panose="020B0502020202020204" pitchFamily="34" charset="0"/>
                <a:sym typeface="Wingdings" panose="05000000000000000000" pitchFamily="2" charset="2"/>
              </a:rPr>
              <a:t>O, </a:t>
            </a:r>
            <a:r>
              <a:rPr lang="it-IT" sz="2000" b="1" dirty="0">
                <a:solidFill>
                  <a:schemeClr val="tx2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scenari di evento</a:t>
            </a:r>
            <a:r>
              <a:rPr lang="it-IT" sz="2000" dirty="0">
                <a:latin typeface="Century Gothic" panose="020B0502020202020204" pitchFamily="34" charset="0"/>
                <a:sym typeface="Wingdings" panose="05000000000000000000" pitchFamily="2" charset="2"/>
              </a:rPr>
              <a:t>)</a:t>
            </a:r>
            <a:endParaRPr lang="it-IT" sz="2000" dirty="0"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it-IT" sz="2000" dirty="0">
                <a:latin typeface="Century Gothic" panose="020B0502020202020204" pitchFamily="34" charset="0"/>
              </a:rPr>
              <a:t> Valutare il rischio (€, </a:t>
            </a:r>
            <a:r>
              <a:rPr lang="it-IT" sz="20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scenari di rischio</a:t>
            </a:r>
            <a:r>
              <a:rPr lang="it-IT" sz="2000" dirty="0">
                <a:latin typeface="Century Gothic" panose="020B0502020202020204" pitchFamily="34" charset="0"/>
              </a:rPr>
              <a:t>)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it-IT" sz="2000" dirty="0">
                <a:latin typeface="Century Gothic" panose="020B0502020202020204" pitchFamily="34" charset="0"/>
              </a:rPr>
              <a:t> Gestire il rischio. Come?</a:t>
            </a:r>
          </a:p>
          <a:p>
            <a:pPr lvl="1"/>
            <a:r>
              <a:rPr lang="it-IT" sz="2000" dirty="0">
                <a:latin typeface="Century Gothic" panose="020B0502020202020204" pitchFamily="34" charset="0"/>
              </a:rPr>
              <a:t>misure tradizionali(opere, vincoli, piani, interventi, ecc.)</a:t>
            </a:r>
          </a:p>
          <a:p>
            <a:pPr lvl="1"/>
            <a:r>
              <a:rPr lang="it-IT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+ In-formare</a:t>
            </a:r>
          </a:p>
          <a:p>
            <a:pPr lvl="1"/>
            <a:r>
              <a:rPr lang="it-IT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+ fare rete</a:t>
            </a:r>
          </a:p>
          <a:p>
            <a:pPr lvl="1"/>
            <a:r>
              <a:rPr lang="it-IT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+ imparare da ogni evento</a:t>
            </a:r>
          </a:p>
        </p:txBody>
      </p:sp>
    </p:spTree>
    <p:extLst>
      <p:ext uri="{BB962C8B-B14F-4D97-AF65-F5344CB8AC3E}">
        <p14:creationId xmlns:p14="http://schemas.microsoft.com/office/powerpoint/2010/main" val="1079444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27CE7C19-56EA-4F51-9818-3129C54977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156" y="3624315"/>
            <a:ext cx="2486547" cy="2193612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AACC49DB-31C1-408C-A9A5-E7C4FFC6B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147" y="1135388"/>
            <a:ext cx="10926618" cy="30694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>
              <a:tabLst>
                <a:tab pos="1076325" algn="l"/>
              </a:tabLst>
            </a:pPr>
            <a:r>
              <a:rPr lang="it-IT" sz="3600" b="1" spc="-151" dirty="0">
                <a:solidFill>
                  <a:srgbClr val="007239"/>
                </a:solidFill>
                <a:latin typeface="+mj-lt"/>
                <a:ea typeface="+mj-ea"/>
              </a:rPr>
              <a:t>Mappe delle aree allagabili, elementi esposti e livello di rischio del territorio</a:t>
            </a:r>
            <a:br>
              <a:rPr lang="it-IT" sz="3600" b="1" spc="-151" dirty="0">
                <a:solidFill>
                  <a:srgbClr val="007239"/>
                </a:solidFill>
                <a:latin typeface="+mj-lt"/>
                <a:ea typeface="+mj-ea"/>
              </a:rPr>
            </a:br>
            <a:br>
              <a:rPr lang="it-IT" sz="4000" b="1" spc="-151" dirty="0">
                <a:solidFill>
                  <a:srgbClr val="007239"/>
                </a:solidFill>
                <a:latin typeface="+mj-lt"/>
                <a:ea typeface="+mj-ea"/>
              </a:rPr>
            </a:br>
            <a:endParaRPr lang="it-IT" sz="4000" b="1" spc="-151" dirty="0">
              <a:solidFill>
                <a:srgbClr val="007239"/>
              </a:solidFill>
              <a:latin typeface="+mj-lt"/>
              <a:ea typeface="+mj-ea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CE7032E2-8439-4159-A860-BF2289E0F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63" y="1428146"/>
            <a:ext cx="4277031" cy="205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1834504B-A8D4-4478-AD81-36D32BFE1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901" y="3713456"/>
            <a:ext cx="4142931" cy="201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53E07123-B0B9-4753-B560-0B52B59F0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25903" y="5963522"/>
            <a:ext cx="1944688" cy="432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08463182-2062-4583-88A3-F24BDC923C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58917" y="5963520"/>
            <a:ext cx="1944688" cy="43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EBAD9CF3-EE28-48B3-AD8E-4833B2985F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222" y="3784926"/>
            <a:ext cx="1455207" cy="87475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AEA10BC4-5099-48F8-B0BE-72F741A54D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782" y="2179747"/>
            <a:ext cx="2576535" cy="1266327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AEB81E5-33B1-4C77-B2B9-01080A83D46A}"/>
              </a:ext>
            </a:extLst>
          </p:cNvPr>
          <p:cNvSpPr txBox="1"/>
          <p:nvPr/>
        </p:nvSpPr>
        <p:spPr>
          <a:xfrm>
            <a:off x="6283875" y="1447324"/>
            <a:ext cx="392091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700" b="1" dirty="0"/>
              <a:t>P3/H</a:t>
            </a:r>
          </a:p>
          <a:p>
            <a:r>
              <a:rPr lang="it-IT" sz="700" b="1" dirty="0"/>
              <a:t>P2/M</a:t>
            </a:r>
          </a:p>
          <a:p>
            <a:r>
              <a:rPr lang="it-IT" sz="700" b="1" dirty="0"/>
              <a:t>P1/L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FC057BFE-1C3B-47DF-803A-90DF192D330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6065" y="1464323"/>
            <a:ext cx="2153387" cy="316771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E0848503-B6FD-4400-8E32-A1529BD8D7A1}"/>
              </a:ext>
            </a:extLst>
          </p:cNvPr>
          <p:cNvSpPr txBox="1"/>
          <p:nvPr/>
        </p:nvSpPr>
        <p:spPr>
          <a:xfrm>
            <a:off x="6283877" y="1866981"/>
            <a:ext cx="3759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077515"/>
                </a:solidFill>
                <a:latin typeface="Calibri" pitchFamily="34" charset="0"/>
                <a:ea typeface="ＭＳ Ｐゴシック" pitchFamily="24" charset="-128"/>
              </a:rPr>
              <a:t>Categorie elementi esposti</a:t>
            </a:r>
          </a:p>
        </p:txBody>
      </p:sp>
      <p:pic>
        <p:nvPicPr>
          <p:cNvPr id="25" name="Picture 4">
            <a:extLst>
              <a:ext uri="{FF2B5EF4-FFF2-40B4-BE49-F238E27FC236}">
                <a16:creationId xmlns:a16="http://schemas.microsoft.com/office/drawing/2014/main" id="{8701C37C-2BEF-42A9-85CE-68516282E5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11712" y="2179748"/>
            <a:ext cx="1372435" cy="782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ttangolo arrotondato 1"/>
          <p:cNvSpPr/>
          <p:nvPr/>
        </p:nvSpPr>
        <p:spPr>
          <a:xfrm>
            <a:off x="6211710" y="2174757"/>
            <a:ext cx="1457071" cy="854771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6797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 txBox="1">
            <a:spLocks/>
          </p:cNvSpPr>
          <p:nvPr/>
        </p:nvSpPr>
        <p:spPr bwMode="auto">
          <a:xfrm>
            <a:off x="0" y="122336"/>
            <a:ext cx="86979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lang="it-IT" sz="2400" b="1">
                <a:solidFill>
                  <a:srgbClr val="077515"/>
                </a:solidFill>
                <a:latin typeface="Calibri" pitchFamily="34" charset="0"/>
                <a:ea typeface="ＭＳ Ｐゴシック" pitchFamily="2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077515"/>
                </a:solidFill>
                <a:latin typeface="Calibri" pitchFamily="34" charset="0"/>
                <a:ea typeface="ＭＳ Ｐゴシック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077515"/>
                </a:solidFill>
                <a:latin typeface="Calibri" pitchFamily="34" charset="0"/>
                <a:ea typeface="ＭＳ Ｐゴシック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077515"/>
                </a:solidFill>
                <a:latin typeface="Calibri" pitchFamily="34" charset="0"/>
                <a:ea typeface="ＭＳ Ｐゴシック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077515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it-IT" altLang="it-IT" dirty="0">
                <a:latin typeface="Century Gothic" panose="020B0502020202020204" pitchFamily="34" charset="0"/>
                <a:cs typeface="+mn-cs"/>
              </a:rPr>
              <a:t>Le mappe del PGRA per la pianificazione di emergenza </a:t>
            </a:r>
            <a:endParaRPr altLang="it-IT" dirty="0">
              <a:latin typeface="Century Gothic" panose="020B0502020202020204" pitchFamily="34" charset="0"/>
              <a:cs typeface="+mn-cs"/>
            </a:endParaRPr>
          </a:p>
        </p:txBody>
      </p:sp>
      <p:pic>
        <p:nvPicPr>
          <p:cNvPr id="15363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789" y="999382"/>
            <a:ext cx="3889375" cy="549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857" y="999381"/>
            <a:ext cx="3860800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487270" y="1102662"/>
            <a:ext cx="2480166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dirty="0"/>
              <a:t>Per scenario di evento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7817225" y="1102662"/>
            <a:ext cx="245451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dirty="0"/>
              <a:t>Per scenario di rischio</a:t>
            </a:r>
          </a:p>
        </p:txBody>
      </p:sp>
    </p:spTree>
    <p:extLst>
      <p:ext uri="{BB962C8B-B14F-4D97-AF65-F5344CB8AC3E}">
        <p14:creationId xmlns:p14="http://schemas.microsoft.com/office/powerpoint/2010/main" val="35051445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2243</TotalTime>
  <Words>2289</Words>
  <Application>Microsoft Office PowerPoint</Application>
  <PresentationFormat>Widescreen</PresentationFormat>
  <Paragraphs>257</Paragraphs>
  <Slides>26</Slides>
  <Notes>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4" baseType="lpstr">
      <vt:lpstr>Arial</vt:lpstr>
      <vt:lpstr>Calibri</vt:lpstr>
      <vt:lpstr>Century Gothic</vt:lpstr>
      <vt:lpstr>Helvetica</vt:lpstr>
      <vt:lpstr>Lucida Sans Unicode</vt:lpstr>
      <vt:lpstr>Titillium Web</vt:lpstr>
      <vt:lpstr>Wingdings</vt:lpstr>
      <vt:lpstr>Tema di Office</vt:lpstr>
      <vt:lpstr>Presentazione standard di PowerPoint</vt:lpstr>
      <vt:lpstr>Oggi si parla di…</vt:lpstr>
      <vt:lpstr>Che tempo farà domani (probabilmente)?</vt:lpstr>
      <vt:lpstr>I dati al suolo</vt:lpstr>
      <vt:lpstr>Dalla previsione meteo all’allerta</vt:lpstr>
      <vt:lpstr>Il piano di protezione civile comunale </vt:lpstr>
      <vt:lpstr>Direttiva europea sulle alluvioni (2007/60/CE)</vt:lpstr>
      <vt:lpstr>Mappe delle aree allagabili, elementi esposti e livello di rischio del territorio  </vt:lpstr>
      <vt:lpstr>Presentazione standard di PowerPoint</vt:lpstr>
      <vt:lpstr>Presentazione standard di PowerPoint</vt:lpstr>
      <vt:lpstr>Fasi operative del piano di protezione civile</vt:lpstr>
      <vt:lpstr>Allertamento regionale e fase operativa minima del piano di emergenza</vt:lpstr>
      <vt:lpstr>I codici colori delle allerte</vt:lpstr>
      <vt:lpstr>Diffusione dell’allerta ai cittadini</vt:lpstr>
      <vt:lpstr>Presidio territoriale idrogeologico/idraulico</vt:lpstr>
      <vt:lpstr>Presentazione standard di PowerPoint</vt:lpstr>
      <vt:lpstr>Procedura attivazione</vt:lpstr>
      <vt:lpstr>CHI FA COSA durante l’evento</vt:lpstr>
      <vt:lpstr>Presentazione standard di PowerPoint</vt:lpstr>
      <vt:lpstr>Presentazione standard di PowerPoint</vt:lpstr>
      <vt:lpstr>Presentazione standard di PowerPoint</vt:lpstr>
      <vt:lpstr> Caratteristiche Generali AllertaLOM : l’allerta in un colpo d’occhio </vt:lpstr>
      <vt:lpstr> A chi è rivolto  AllertaLOM : uno strumento utile, semplice, per tutti </vt:lpstr>
      <vt:lpstr> ARCHIVIO STORICO ALLERTE Web APP allertaLOM  </vt:lpstr>
      <vt:lpstr>Mobile App allertaLOM Disponibile sugli Store </vt:lpstr>
      <vt:lpstr>Grazie per l’attenzione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Grandinetti, Iria</dc:creator>
  <cp:lastModifiedBy>Angela Nadia Sulis</cp:lastModifiedBy>
  <cp:revision>40</cp:revision>
  <cp:lastPrinted>2019-12-03T11:53:57Z</cp:lastPrinted>
  <dcterms:created xsi:type="dcterms:W3CDTF">2019-11-24T19:37:40Z</dcterms:created>
  <dcterms:modified xsi:type="dcterms:W3CDTF">2020-07-04T00:24:21Z</dcterms:modified>
</cp:coreProperties>
</file>